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1" r:id="rId2"/>
    <p:sldMasterId id="2147483674" r:id="rId3"/>
  </p:sldMasterIdLst>
  <p:sldIdLst>
    <p:sldId id="256" r:id="rId4"/>
    <p:sldId id="257" r:id="rId5"/>
    <p:sldId id="258" r:id="rId6"/>
    <p:sldId id="259" r:id="rId7"/>
    <p:sldId id="260" r:id="rId8"/>
    <p:sldId id="261" r:id="rId9"/>
    <p:sldId id="262" r:id="rId10"/>
    <p:sldId id="358" r:id="rId11"/>
    <p:sldId id="359" r:id="rId12"/>
    <p:sldId id="360" r:id="rId13"/>
    <p:sldId id="361" r:id="rId14"/>
    <p:sldId id="362" r:id="rId15"/>
    <p:sldId id="363" r:id="rId16"/>
    <p:sldId id="364" r:id="rId17"/>
    <p:sldId id="365" r:id="rId18"/>
    <p:sldId id="366" r:id="rId19"/>
    <p:sldId id="336" r:id="rId20"/>
    <p:sldId id="367" r:id="rId21"/>
    <p:sldId id="368" r:id="rId22"/>
    <p:sldId id="369" r:id="rId23"/>
    <p:sldId id="370" r:id="rId24"/>
    <p:sldId id="371" r:id="rId25"/>
    <p:sldId id="372" r:id="rId26"/>
    <p:sldId id="373" r:id="rId27"/>
    <p:sldId id="374" r:id="rId28"/>
    <p:sldId id="375" r:id="rId29"/>
    <p:sldId id="376" r:id="rId30"/>
    <p:sldId id="377" r:id="rId31"/>
    <p:sldId id="378" r:id="rId32"/>
    <p:sldId id="379" r:id="rId33"/>
    <p:sldId id="380" r:id="rId34"/>
    <p:sldId id="381" r:id="rId35"/>
    <p:sldId id="382" r:id="rId36"/>
    <p:sldId id="383" r:id="rId37"/>
    <p:sldId id="384" r:id="rId38"/>
    <p:sldId id="385" r:id="rId39"/>
    <p:sldId id="386" r:id="rId40"/>
    <p:sldId id="387" r:id="rId41"/>
    <p:sldId id="388" r:id="rId42"/>
    <p:sldId id="389" r:id="rId43"/>
    <p:sldId id="390" r:id="rId44"/>
    <p:sldId id="391" r:id="rId45"/>
    <p:sldId id="392" r:id="rId46"/>
    <p:sldId id="393" r:id="rId47"/>
    <p:sldId id="394" r:id="rId48"/>
    <p:sldId id="395" r:id="rId49"/>
    <p:sldId id="396" r:id="rId50"/>
    <p:sldId id="397" r:id="rId51"/>
    <p:sldId id="398" r:id="rId52"/>
    <p:sldId id="399" r:id="rId53"/>
    <p:sldId id="400" r:id="rId54"/>
    <p:sldId id="401" r:id="rId55"/>
    <p:sldId id="402" r:id="rId56"/>
    <p:sldId id="403" r:id="rId57"/>
    <p:sldId id="404" r:id="rId58"/>
    <p:sldId id="405" r:id="rId59"/>
    <p:sldId id="406" r:id="rId60"/>
    <p:sldId id="312" r:id="rId61"/>
    <p:sldId id="314" r:id="rId62"/>
  </p:sldIdLst>
  <p:sldSz cx="12192000" cy="6858000"/>
  <p:notesSz cx="7559675" cy="10691813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792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3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slide" Target="slides/slide39.xml"/><Relationship Id="rId47" Type="http://schemas.openxmlformats.org/officeDocument/2006/relationships/slide" Target="slides/slide44.xml"/><Relationship Id="rId50" Type="http://schemas.openxmlformats.org/officeDocument/2006/relationships/slide" Target="slides/slide47.xml"/><Relationship Id="rId55" Type="http://schemas.openxmlformats.org/officeDocument/2006/relationships/slide" Target="slides/slide52.xml"/><Relationship Id="rId63" Type="http://schemas.openxmlformats.org/officeDocument/2006/relationships/presProps" Target="presProps.xml"/><Relationship Id="rId7" Type="http://schemas.openxmlformats.org/officeDocument/2006/relationships/slide" Target="slides/slide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9" Type="http://schemas.openxmlformats.org/officeDocument/2006/relationships/slide" Target="slides/slide26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slide" Target="slides/slide42.xml"/><Relationship Id="rId53" Type="http://schemas.openxmlformats.org/officeDocument/2006/relationships/slide" Target="slides/slide50.xml"/><Relationship Id="rId58" Type="http://schemas.openxmlformats.org/officeDocument/2006/relationships/slide" Target="slides/slide55.xml"/><Relationship Id="rId66" Type="http://schemas.openxmlformats.org/officeDocument/2006/relationships/tableStyles" Target="tableStyles.xml"/><Relationship Id="rId5" Type="http://schemas.openxmlformats.org/officeDocument/2006/relationships/slide" Target="slides/slide2.xml"/><Relationship Id="rId61" Type="http://schemas.openxmlformats.org/officeDocument/2006/relationships/slide" Target="slides/slide58.xml"/><Relationship Id="rId19" Type="http://schemas.openxmlformats.org/officeDocument/2006/relationships/slide" Target="slides/slide1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slide" Target="slides/slide40.xml"/><Relationship Id="rId48" Type="http://schemas.openxmlformats.org/officeDocument/2006/relationships/slide" Target="slides/slide45.xml"/><Relationship Id="rId56" Type="http://schemas.openxmlformats.org/officeDocument/2006/relationships/slide" Target="slides/slide53.xml"/><Relationship Id="rId64" Type="http://schemas.openxmlformats.org/officeDocument/2006/relationships/viewProps" Target="viewProps.xml"/><Relationship Id="rId8" Type="http://schemas.openxmlformats.org/officeDocument/2006/relationships/slide" Target="slides/slide5.xml"/><Relationship Id="rId51" Type="http://schemas.openxmlformats.org/officeDocument/2006/relationships/slide" Target="slides/slide48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slide" Target="slides/slide43.xml"/><Relationship Id="rId59" Type="http://schemas.openxmlformats.org/officeDocument/2006/relationships/slide" Target="slides/slide56.xml"/><Relationship Id="rId20" Type="http://schemas.openxmlformats.org/officeDocument/2006/relationships/slide" Target="slides/slide17.xml"/><Relationship Id="rId41" Type="http://schemas.openxmlformats.org/officeDocument/2006/relationships/slide" Target="slides/slide38.xml"/><Relationship Id="rId54" Type="http://schemas.openxmlformats.org/officeDocument/2006/relationships/slide" Target="slides/slide51.xml"/><Relationship Id="rId62" Type="http://schemas.openxmlformats.org/officeDocument/2006/relationships/slide" Target="slides/slide5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49" Type="http://schemas.openxmlformats.org/officeDocument/2006/relationships/slide" Target="slides/slide46.xml"/><Relationship Id="rId57" Type="http://schemas.openxmlformats.org/officeDocument/2006/relationships/slide" Target="slides/slide54.xml"/><Relationship Id="rId10" Type="http://schemas.openxmlformats.org/officeDocument/2006/relationships/slide" Target="slides/slide7.xml"/><Relationship Id="rId31" Type="http://schemas.openxmlformats.org/officeDocument/2006/relationships/slide" Target="slides/slide28.xml"/><Relationship Id="rId44" Type="http://schemas.openxmlformats.org/officeDocument/2006/relationships/slide" Target="slides/slide41.xml"/><Relationship Id="rId52" Type="http://schemas.openxmlformats.org/officeDocument/2006/relationships/slide" Target="slides/slide49.xml"/><Relationship Id="rId60" Type="http://schemas.openxmlformats.org/officeDocument/2006/relationships/slide" Target="slides/slide57.xml"/><Relationship Id="rId65" Type="http://schemas.openxmlformats.org/officeDocument/2006/relationships/theme" Target="theme/theme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39" Type="http://schemas.openxmlformats.org/officeDocument/2006/relationships/slide" Target="slides/slide36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pt-BR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1051524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838080" y="4098240"/>
            <a:ext cx="1051524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2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pt-BR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0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513108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1" name="PlaceHolder 3"/>
          <p:cNvSpPr>
            <a:spLocks noGrp="1"/>
          </p:cNvSpPr>
          <p:nvPr>
            <p:ph type="body"/>
          </p:nvPr>
        </p:nvSpPr>
        <p:spPr>
          <a:xfrm>
            <a:off x="6226200" y="1825560"/>
            <a:ext cx="513108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2" name="PlaceHolder 4"/>
          <p:cNvSpPr>
            <a:spLocks noGrp="1"/>
          </p:cNvSpPr>
          <p:nvPr>
            <p:ph type="body"/>
          </p:nvPr>
        </p:nvSpPr>
        <p:spPr>
          <a:xfrm>
            <a:off x="838080" y="4098240"/>
            <a:ext cx="513108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3" name="PlaceHolder 5"/>
          <p:cNvSpPr>
            <a:spLocks noGrp="1"/>
          </p:cNvSpPr>
          <p:nvPr>
            <p:ph type="body"/>
          </p:nvPr>
        </p:nvSpPr>
        <p:spPr>
          <a:xfrm>
            <a:off x="6226200" y="4098240"/>
            <a:ext cx="513108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2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pt-BR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5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338580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6" name="PlaceHolder 3"/>
          <p:cNvSpPr>
            <a:spLocks noGrp="1"/>
          </p:cNvSpPr>
          <p:nvPr>
            <p:ph type="body"/>
          </p:nvPr>
        </p:nvSpPr>
        <p:spPr>
          <a:xfrm>
            <a:off x="4393440" y="1825560"/>
            <a:ext cx="338580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7" name="PlaceHolder 4"/>
          <p:cNvSpPr>
            <a:spLocks noGrp="1"/>
          </p:cNvSpPr>
          <p:nvPr>
            <p:ph type="body"/>
          </p:nvPr>
        </p:nvSpPr>
        <p:spPr>
          <a:xfrm>
            <a:off x="7949160" y="1825560"/>
            <a:ext cx="338580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8" name="PlaceHolder 5"/>
          <p:cNvSpPr>
            <a:spLocks noGrp="1"/>
          </p:cNvSpPr>
          <p:nvPr>
            <p:ph type="body"/>
          </p:nvPr>
        </p:nvSpPr>
        <p:spPr>
          <a:xfrm>
            <a:off x="838080" y="4098240"/>
            <a:ext cx="338580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9" name="PlaceHolder 6"/>
          <p:cNvSpPr>
            <a:spLocks noGrp="1"/>
          </p:cNvSpPr>
          <p:nvPr>
            <p:ph type="body"/>
          </p:nvPr>
        </p:nvSpPr>
        <p:spPr>
          <a:xfrm>
            <a:off x="4393440" y="4098240"/>
            <a:ext cx="338580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0" name="PlaceHolder 7"/>
          <p:cNvSpPr>
            <a:spLocks noGrp="1"/>
          </p:cNvSpPr>
          <p:nvPr>
            <p:ph type="body"/>
          </p:nvPr>
        </p:nvSpPr>
        <p:spPr>
          <a:xfrm>
            <a:off x="7949160" y="4098240"/>
            <a:ext cx="338580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2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pt-BR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7" name="PlaceHolder 2"/>
          <p:cNvSpPr>
            <a:spLocks noGrp="1"/>
          </p:cNvSpPr>
          <p:nvPr>
            <p:ph type="subTitle"/>
          </p:nvPr>
        </p:nvSpPr>
        <p:spPr>
          <a:xfrm>
            <a:off x="838080" y="1825560"/>
            <a:ext cx="10515240" cy="43509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pt-B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pt-BR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9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10515240" cy="4350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2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pt-BR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1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5131080" cy="4350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2" name="PlaceHolder 3"/>
          <p:cNvSpPr>
            <a:spLocks noGrp="1"/>
          </p:cNvSpPr>
          <p:nvPr>
            <p:ph type="body"/>
          </p:nvPr>
        </p:nvSpPr>
        <p:spPr>
          <a:xfrm>
            <a:off x="6226200" y="1825560"/>
            <a:ext cx="5131080" cy="4350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2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pt-BR" sz="1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PlaceHolder 1"/>
          <p:cNvSpPr>
            <a:spLocks noGrp="1"/>
          </p:cNvSpPr>
          <p:nvPr>
            <p:ph type="subTitle"/>
          </p:nvPr>
        </p:nvSpPr>
        <p:spPr>
          <a:xfrm>
            <a:off x="838080" y="365040"/>
            <a:ext cx="10515240" cy="614412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pt-B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pt-BR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6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513108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7" name="PlaceHolder 3"/>
          <p:cNvSpPr>
            <a:spLocks noGrp="1"/>
          </p:cNvSpPr>
          <p:nvPr>
            <p:ph type="body"/>
          </p:nvPr>
        </p:nvSpPr>
        <p:spPr>
          <a:xfrm>
            <a:off x="6226200" y="1825560"/>
            <a:ext cx="5131080" cy="4350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8" name="PlaceHolder 4"/>
          <p:cNvSpPr>
            <a:spLocks noGrp="1"/>
          </p:cNvSpPr>
          <p:nvPr>
            <p:ph type="body"/>
          </p:nvPr>
        </p:nvSpPr>
        <p:spPr>
          <a:xfrm>
            <a:off x="838080" y="4098240"/>
            <a:ext cx="513108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2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pt-BR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" name="PlaceHolder 2"/>
          <p:cNvSpPr>
            <a:spLocks noGrp="1"/>
          </p:cNvSpPr>
          <p:nvPr>
            <p:ph type="subTitle"/>
          </p:nvPr>
        </p:nvSpPr>
        <p:spPr>
          <a:xfrm>
            <a:off x="838080" y="1825560"/>
            <a:ext cx="10515240" cy="43509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pt-B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pt-BR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0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5131080" cy="4350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1" name="PlaceHolder 3"/>
          <p:cNvSpPr>
            <a:spLocks noGrp="1"/>
          </p:cNvSpPr>
          <p:nvPr>
            <p:ph type="body"/>
          </p:nvPr>
        </p:nvSpPr>
        <p:spPr>
          <a:xfrm>
            <a:off x="6226200" y="1825560"/>
            <a:ext cx="513108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2" name="PlaceHolder 4"/>
          <p:cNvSpPr>
            <a:spLocks noGrp="1"/>
          </p:cNvSpPr>
          <p:nvPr>
            <p:ph type="body"/>
          </p:nvPr>
        </p:nvSpPr>
        <p:spPr>
          <a:xfrm>
            <a:off x="6226200" y="4098240"/>
            <a:ext cx="513108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2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pt-BR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4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513108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5" name="PlaceHolder 3"/>
          <p:cNvSpPr>
            <a:spLocks noGrp="1"/>
          </p:cNvSpPr>
          <p:nvPr>
            <p:ph type="body"/>
          </p:nvPr>
        </p:nvSpPr>
        <p:spPr>
          <a:xfrm>
            <a:off x="6226200" y="1825560"/>
            <a:ext cx="513108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6" name="PlaceHolder 4"/>
          <p:cNvSpPr>
            <a:spLocks noGrp="1"/>
          </p:cNvSpPr>
          <p:nvPr>
            <p:ph type="body"/>
          </p:nvPr>
        </p:nvSpPr>
        <p:spPr>
          <a:xfrm>
            <a:off x="838080" y="4098240"/>
            <a:ext cx="1051524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2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pt-BR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8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1051524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9" name="PlaceHolder 3"/>
          <p:cNvSpPr>
            <a:spLocks noGrp="1"/>
          </p:cNvSpPr>
          <p:nvPr>
            <p:ph type="body"/>
          </p:nvPr>
        </p:nvSpPr>
        <p:spPr>
          <a:xfrm>
            <a:off x="838080" y="4098240"/>
            <a:ext cx="1051524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2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pt-BR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1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513108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2" name="PlaceHolder 3"/>
          <p:cNvSpPr>
            <a:spLocks noGrp="1"/>
          </p:cNvSpPr>
          <p:nvPr>
            <p:ph type="body"/>
          </p:nvPr>
        </p:nvSpPr>
        <p:spPr>
          <a:xfrm>
            <a:off x="6226200" y="1825560"/>
            <a:ext cx="513108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3" name="PlaceHolder 4"/>
          <p:cNvSpPr>
            <a:spLocks noGrp="1"/>
          </p:cNvSpPr>
          <p:nvPr>
            <p:ph type="body"/>
          </p:nvPr>
        </p:nvSpPr>
        <p:spPr>
          <a:xfrm>
            <a:off x="838080" y="4098240"/>
            <a:ext cx="513108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4" name="PlaceHolder 5"/>
          <p:cNvSpPr>
            <a:spLocks noGrp="1"/>
          </p:cNvSpPr>
          <p:nvPr>
            <p:ph type="body"/>
          </p:nvPr>
        </p:nvSpPr>
        <p:spPr>
          <a:xfrm>
            <a:off x="6226200" y="4098240"/>
            <a:ext cx="513108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2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pt-BR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6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338580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7" name="PlaceHolder 3"/>
          <p:cNvSpPr>
            <a:spLocks noGrp="1"/>
          </p:cNvSpPr>
          <p:nvPr>
            <p:ph type="body"/>
          </p:nvPr>
        </p:nvSpPr>
        <p:spPr>
          <a:xfrm>
            <a:off x="4393440" y="1825560"/>
            <a:ext cx="338580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8" name="PlaceHolder 4"/>
          <p:cNvSpPr>
            <a:spLocks noGrp="1"/>
          </p:cNvSpPr>
          <p:nvPr>
            <p:ph type="body"/>
          </p:nvPr>
        </p:nvSpPr>
        <p:spPr>
          <a:xfrm>
            <a:off x="7949160" y="1825560"/>
            <a:ext cx="338580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9" name="PlaceHolder 5"/>
          <p:cNvSpPr>
            <a:spLocks noGrp="1"/>
          </p:cNvSpPr>
          <p:nvPr>
            <p:ph type="body"/>
          </p:nvPr>
        </p:nvSpPr>
        <p:spPr>
          <a:xfrm>
            <a:off x="838080" y="4098240"/>
            <a:ext cx="338580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0" name="PlaceHolder 6"/>
          <p:cNvSpPr>
            <a:spLocks noGrp="1"/>
          </p:cNvSpPr>
          <p:nvPr>
            <p:ph type="body"/>
          </p:nvPr>
        </p:nvSpPr>
        <p:spPr>
          <a:xfrm>
            <a:off x="4393440" y="4098240"/>
            <a:ext cx="338580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1" name="PlaceHolder 7"/>
          <p:cNvSpPr>
            <a:spLocks noGrp="1"/>
          </p:cNvSpPr>
          <p:nvPr>
            <p:ph type="body"/>
          </p:nvPr>
        </p:nvSpPr>
        <p:spPr>
          <a:xfrm>
            <a:off x="7949160" y="4098240"/>
            <a:ext cx="338580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2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pt-BR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8" name="PlaceHolder 2"/>
          <p:cNvSpPr>
            <a:spLocks noGrp="1"/>
          </p:cNvSpPr>
          <p:nvPr>
            <p:ph type="subTitle"/>
          </p:nvPr>
        </p:nvSpPr>
        <p:spPr>
          <a:xfrm>
            <a:off x="838080" y="1825560"/>
            <a:ext cx="10515240" cy="43509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pt-B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pt-BR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90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10515240" cy="4350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2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pt-BR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92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5131080" cy="4350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93" name="PlaceHolder 3"/>
          <p:cNvSpPr>
            <a:spLocks noGrp="1"/>
          </p:cNvSpPr>
          <p:nvPr>
            <p:ph type="body"/>
          </p:nvPr>
        </p:nvSpPr>
        <p:spPr>
          <a:xfrm>
            <a:off x="6226200" y="1825560"/>
            <a:ext cx="5131080" cy="4350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2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pt-BR" sz="1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pt-BR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10515240" cy="4350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2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PlaceHolder 1"/>
          <p:cNvSpPr>
            <a:spLocks noGrp="1"/>
          </p:cNvSpPr>
          <p:nvPr>
            <p:ph type="subTitle"/>
          </p:nvPr>
        </p:nvSpPr>
        <p:spPr>
          <a:xfrm>
            <a:off x="838080" y="365040"/>
            <a:ext cx="10515240" cy="614412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pt-B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pt-BR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97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513108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98" name="PlaceHolder 3"/>
          <p:cNvSpPr>
            <a:spLocks noGrp="1"/>
          </p:cNvSpPr>
          <p:nvPr>
            <p:ph type="body"/>
          </p:nvPr>
        </p:nvSpPr>
        <p:spPr>
          <a:xfrm>
            <a:off x="6226200" y="1825560"/>
            <a:ext cx="5131080" cy="4350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99" name="PlaceHolder 4"/>
          <p:cNvSpPr>
            <a:spLocks noGrp="1"/>
          </p:cNvSpPr>
          <p:nvPr>
            <p:ph type="body"/>
          </p:nvPr>
        </p:nvSpPr>
        <p:spPr>
          <a:xfrm>
            <a:off x="838080" y="4098240"/>
            <a:ext cx="513108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2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pt-BR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1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5131080" cy="4350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2" name="PlaceHolder 3"/>
          <p:cNvSpPr>
            <a:spLocks noGrp="1"/>
          </p:cNvSpPr>
          <p:nvPr>
            <p:ph type="body"/>
          </p:nvPr>
        </p:nvSpPr>
        <p:spPr>
          <a:xfrm>
            <a:off x="6226200" y="1825560"/>
            <a:ext cx="513108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3" name="PlaceHolder 4"/>
          <p:cNvSpPr>
            <a:spLocks noGrp="1"/>
          </p:cNvSpPr>
          <p:nvPr>
            <p:ph type="body"/>
          </p:nvPr>
        </p:nvSpPr>
        <p:spPr>
          <a:xfrm>
            <a:off x="6226200" y="4098240"/>
            <a:ext cx="513108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2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pt-BR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5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513108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6" name="PlaceHolder 3"/>
          <p:cNvSpPr>
            <a:spLocks noGrp="1"/>
          </p:cNvSpPr>
          <p:nvPr>
            <p:ph type="body"/>
          </p:nvPr>
        </p:nvSpPr>
        <p:spPr>
          <a:xfrm>
            <a:off x="6226200" y="1825560"/>
            <a:ext cx="513108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7" name="PlaceHolder 4"/>
          <p:cNvSpPr>
            <a:spLocks noGrp="1"/>
          </p:cNvSpPr>
          <p:nvPr>
            <p:ph type="body"/>
          </p:nvPr>
        </p:nvSpPr>
        <p:spPr>
          <a:xfrm>
            <a:off x="838080" y="4098240"/>
            <a:ext cx="1051524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2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pt-BR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9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1051524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0" name="PlaceHolder 3"/>
          <p:cNvSpPr>
            <a:spLocks noGrp="1"/>
          </p:cNvSpPr>
          <p:nvPr>
            <p:ph type="body"/>
          </p:nvPr>
        </p:nvSpPr>
        <p:spPr>
          <a:xfrm>
            <a:off x="838080" y="4098240"/>
            <a:ext cx="1051524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2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pt-BR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2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513108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3" name="PlaceHolder 3"/>
          <p:cNvSpPr>
            <a:spLocks noGrp="1"/>
          </p:cNvSpPr>
          <p:nvPr>
            <p:ph type="body"/>
          </p:nvPr>
        </p:nvSpPr>
        <p:spPr>
          <a:xfrm>
            <a:off x="6226200" y="1825560"/>
            <a:ext cx="513108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4" name="PlaceHolder 4"/>
          <p:cNvSpPr>
            <a:spLocks noGrp="1"/>
          </p:cNvSpPr>
          <p:nvPr>
            <p:ph type="body"/>
          </p:nvPr>
        </p:nvSpPr>
        <p:spPr>
          <a:xfrm>
            <a:off x="838080" y="4098240"/>
            <a:ext cx="513108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5" name="PlaceHolder 5"/>
          <p:cNvSpPr>
            <a:spLocks noGrp="1"/>
          </p:cNvSpPr>
          <p:nvPr>
            <p:ph type="body"/>
          </p:nvPr>
        </p:nvSpPr>
        <p:spPr>
          <a:xfrm>
            <a:off x="6226200" y="4098240"/>
            <a:ext cx="513108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2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pt-BR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7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338580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8" name="PlaceHolder 3"/>
          <p:cNvSpPr>
            <a:spLocks noGrp="1"/>
          </p:cNvSpPr>
          <p:nvPr>
            <p:ph type="body"/>
          </p:nvPr>
        </p:nvSpPr>
        <p:spPr>
          <a:xfrm>
            <a:off x="4393440" y="1825560"/>
            <a:ext cx="338580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9" name="PlaceHolder 4"/>
          <p:cNvSpPr>
            <a:spLocks noGrp="1"/>
          </p:cNvSpPr>
          <p:nvPr>
            <p:ph type="body"/>
          </p:nvPr>
        </p:nvSpPr>
        <p:spPr>
          <a:xfrm>
            <a:off x="7949160" y="1825560"/>
            <a:ext cx="338580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20" name="PlaceHolder 5"/>
          <p:cNvSpPr>
            <a:spLocks noGrp="1"/>
          </p:cNvSpPr>
          <p:nvPr>
            <p:ph type="body"/>
          </p:nvPr>
        </p:nvSpPr>
        <p:spPr>
          <a:xfrm>
            <a:off x="838080" y="4098240"/>
            <a:ext cx="338580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21" name="PlaceHolder 6"/>
          <p:cNvSpPr>
            <a:spLocks noGrp="1"/>
          </p:cNvSpPr>
          <p:nvPr>
            <p:ph type="body"/>
          </p:nvPr>
        </p:nvSpPr>
        <p:spPr>
          <a:xfrm>
            <a:off x="4393440" y="4098240"/>
            <a:ext cx="338580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22" name="PlaceHolder 7"/>
          <p:cNvSpPr>
            <a:spLocks noGrp="1"/>
          </p:cNvSpPr>
          <p:nvPr>
            <p:ph type="body"/>
          </p:nvPr>
        </p:nvSpPr>
        <p:spPr>
          <a:xfrm>
            <a:off x="7949160" y="4098240"/>
            <a:ext cx="338580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2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pt-BR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5131080" cy="4350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" name="PlaceHolder 3"/>
          <p:cNvSpPr>
            <a:spLocks noGrp="1"/>
          </p:cNvSpPr>
          <p:nvPr>
            <p:ph type="body"/>
          </p:nvPr>
        </p:nvSpPr>
        <p:spPr>
          <a:xfrm>
            <a:off x="6226200" y="1825560"/>
            <a:ext cx="5131080" cy="4350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2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pt-BR" sz="1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subTitle"/>
          </p:nvPr>
        </p:nvSpPr>
        <p:spPr>
          <a:xfrm>
            <a:off x="838080" y="365040"/>
            <a:ext cx="10515240" cy="614412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pt-B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pt-BR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5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513108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6" name="PlaceHolder 3"/>
          <p:cNvSpPr>
            <a:spLocks noGrp="1"/>
          </p:cNvSpPr>
          <p:nvPr>
            <p:ph type="body"/>
          </p:nvPr>
        </p:nvSpPr>
        <p:spPr>
          <a:xfrm>
            <a:off x="6226200" y="1825560"/>
            <a:ext cx="5131080" cy="4350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7" name="PlaceHolder 4"/>
          <p:cNvSpPr>
            <a:spLocks noGrp="1"/>
          </p:cNvSpPr>
          <p:nvPr>
            <p:ph type="body"/>
          </p:nvPr>
        </p:nvSpPr>
        <p:spPr>
          <a:xfrm>
            <a:off x="838080" y="4098240"/>
            <a:ext cx="513108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2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pt-BR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9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5131080" cy="4350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0" name="PlaceHolder 3"/>
          <p:cNvSpPr>
            <a:spLocks noGrp="1"/>
          </p:cNvSpPr>
          <p:nvPr>
            <p:ph type="body"/>
          </p:nvPr>
        </p:nvSpPr>
        <p:spPr>
          <a:xfrm>
            <a:off x="6226200" y="1825560"/>
            <a:ext cx="513108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1" name="PlaceHolder 4"/>
          <p:cNvSpPr>
            <a:spLocks noGrp="1"/>
          </p:cNvSpPr>
          <p:nvPr>
            <p:ph type="body"/>
          </p:nvPr>
        </p:nvSpPr>
        <p:spPr>
          <a:xfrm>
            <a:off x="6226200" y="4098240"/>
            <a:ext cx="513108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2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pt-BR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3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513108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4" name="PlaceHolder 3"/>
          <p:cNvSpPr>
            <a:spLocks noGrp="1"/>
          </p:cNvSpPr>
          <p:nvPr>
            <p:ph type="body"/>
          </p:nvPr>
        </p:nvSpPr>
        <p:spPr>
          <a:xfrm>
            <a:off x="6226200" y="1825560"/>
            <a:ext cx="513108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5" name="PlaceHolder 4"/>
          <p:cNvSpPr>
            <a:spLocks noGrp="1"/>
          </p:cNvSpPr>
          <p:nvPr>
            <p:ph type="body"/>
          </p:nvPr>
        </p:nvSpPr>
        <p:spPr>
          <a:xfrm>
            <a:off x="838080" y="4098240"/>
            <a:ext cx="1051524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2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image" Target="../media/image1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4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</p:spPr>
        <p:txBody>
          <a:bodyPr anchor="b">
            <a:noAutofit/>
          </a:bodyPr>
          <a:lstStyle/>
          <a:p>
            <a:pPr algn="ctr">
              <a:lnSpc>
                <a:spcPct val="90000"/>
              </a:lnSpc>
            </a:pPr>
            <a:r>
              <a:rPr lang="pt-BR" sz="6000" b="0" strike="noStrike" spc="-1">
                <a:solidFill>
                  <a:srgbClr val="000000"/>
                </a:solidFill>
                <a:latin typeface="Calibri Light"/>
              </a:rPr>
              <a:t>Clique para editar o título mestre</a:t>
            </a:r>
            <a:endParaRPr lang="pt-BR" sz="60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" name="PlaceHolder 2"/>
          <p:cNvSpPr>
            <a:spLocks noGrp="1"/>
          </p:cNvSpPr>
          <p:nvPr>
            <p:ph type="dt"/>
          </p:nvPr>
        </p:nvSpPr>
        <p:spPr>
          <a:xfrm>
            <a:off x="838080" y="6356520"/>
            <a:ext cx="2742840" cy="364680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pPr>
              <a:lnSpc>
                <a:spcPct val="100000"/>
              </a:lnSpc>
            </a:pPr>
            <a:fld id="{1ED4E1A6-3049-464F-9597-38194DC5A852}" type="datetime">
              <a:rPr lang="pt-BR" sz="1200" b="0" strike="noStrike" spc="-1">
                <a:solidFill>
                  <a:srgbClr val="8B8B8B"/>
                </a:solidFill>
                <a:latin typeface="Calibri"/>
              </a:rPr>
              <a:t>01/07/2025</a:t>
            </a:fld>
            <a:endParaRPr lang="pt-BR" sz="1200" b="0" strike="noStrike" spc="-1">
              <a:latin typeface="Times New Roman"/>
            </a:endParaRPr>
          </a:p>
        </p:txBody>
      </p:sp>
      <p:sp>
        <p:nvSpPr>
          <p:cNvPr id="2" name="PlaceHolder 3"/>
          <p:cNvSpPr>
            <a:spLocks noGrp="1"/>
          </p:cNvSpPr>
          <p:nvPr>
            <p:ph type="ftr"/>
          </p:nvPr>
        </p:nvSpPr>
        <p:spPr>
          <a:xfrm>
            <a:off x="4038480" y="6356520"/>
            <a:ext cx="4114440" cy="364680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endParaRPr lang="pt-BR" sz="2400" b="0" strike="noStrike" spc="-1">
              <a:latin typeface="Times New Roman"/>
            </a:endParaRPr>
          </a:p>
        </p:txBody>
      </p:sp>
      <p:sp>
        <p:nvSpPr>
          <p:cNvPr id="3" name="PlaceHolder 4"/>
          <p:cNvSpPr>
            <a:spLocks noGrp="1"/>
          </p:cNvSpPr>
          <p:nvPr>
            <p:ph type="sldNum"/>
          </p:nvPr>
        </p:nvSpPr>
        <p:spPr>
          <a:xfrm>
            <a:off x="8610480" y="6356520"/>
            <a:ext cx="2742840" cy="364680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pPr algn="r">
              <a:lnSpc>
                <a:spcPct val="100000"/>
              </a:lnSpc>
            </a:pPr>
            <a:fld id="{034E6E21-6E89-4C3D-B811-BE048EA0F194}" type="slidenum">
              <a:rPr lang="pt-BR" sz="1200" b="0" strike="noStrike" spc="-1">
                <a:solidFill>
                  <a:srgbClr val="8B8B8B"/>
                </a:solidFill>
                <a:latin typeface="Calibri"/>
              </a:rPr>
              <a:t>‹nº›</a:t>
            </a:fld>
            <a:endParaRPr lang="pt-BR" sz="1200" b="0" strike="noStrike" spc="-1">
              <a:latin typeface="Times New Roman"/>
            </a:endParaRPr>
          </a:p>
        </p:txBody>
      </p:sp>
      <p:sp>
        <p:nvSpPr>
          <p:cNvPr id="4" name="PlaceHolder 5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t-BR" sz="2800" b="0" strike="noStrike" spc="-1">
                <a:solidFill>
                  <a:srgbClr val="000000"/>
                </a:solidFill>
                <a:latin typeface="Calibri"/>
              </a:rPr>
              <a:t>Clique para editar o formato do texto da estrutura de tópicos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pt-BR" sz="2000" b="0" strike="noStrike" spc="-1">
                <a:solidFill>
                  <a:srgbClr val="000000"/>
                </a:solidFill>
                <a:latin typeface="Calibri"/>
              </a:rPr>
              <a:t>2.º nível da estrutura de tópicos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t-BR" sz="1800" b="0" strike="noStrike" spc="-1">
                <a:solidFill>
                  <a:srgbClr val="000000"/>
                </a:solidFill>
                <a:latin typeface="Calibri"/>
              </a:rPr>
              <a:t>3.º nível da estrutura de tópicos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pt-BR" sz="1800" b="0" strike="noStrike" spc="-1">
                <a:solidFill>
                  <a:srgbClr val="000000"/>
                </a:solidFill>
                <a:latin typeface="Calibri"/>
              </a:rPr>
              <a:t>4.º nível da estrutura de tópicos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t-BR" sz="2000" b="0" strike="noStrike" spc="-1">
                <a:solidFill>
                  <a:srgbClr val="000000"/>
                </a:solidFill>
                <a:latin typeface="Calibri"/>
              </a:rPr>
              <a:t>5.º nível da estrutura de tópicos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t-BR" sz="2000" b="0" strike="noStrike" spc="-1">
                <a:solidFill>
                  <a:srgbClr val="000000"/>
                </a:solidFill>
                <a:latin typeface="Calibri"/>
              </a:rPr>
              <a:t>6.º nível da estrutura de tópicos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t-BR" sz="2000" b="0" strike="noStrike" spc="-1">
                <a:solidFill>
                  <a:srgbClr val="000000"/>
                </a:solidFill>
                <a:latin typeface="Calibri"/>
              </a:rPr>
              <a:t>7.º nível da estrutura de tópicos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4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pPr>
              <a:lnSpc>
                <a:spcPct val="90000"/>
              </a:lnSpc>
            </a:pPr>
            <a:r>
              <a:rPr lang="pt-BR" sz="4400" b="0" strike="noStrike" spc="-1">
                <a:solidFill>
                  <a:srgbClr val="000000"/>
                </a:solidFill>
                <a:latin typeface="Calibri Light"/>
              </a:rPr>
              <a:t>Clique para editar o título mestre</a:t>
            </a:r>
            <a:endParaRPr lang="pt-BR" sz="44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2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10515240" cy="4350960"/>
          </a:xfrm>
          <a:prstGeom prst="rect">
            <a:avLst/>
          </a:prstGeom>
        </p:spPr>
        <p:txBody>
          <a:bodyPr>
            <a:noAutofit/>
          </a:bodyPr>
          <a:lstStyle/>
          <a:p>
            <a:pPr marL="228600" indent="-22824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lang="pt-BR" sz="2800" b="0" strike="noStrike" spc="-1">
                <a:solidFill>
                  <a:srgbClr val="000000"/>
                </a:solidFill>
                <a:latin typeface="Calibri"/>
              </a:rPr>
              <a:t>Clique para editar o texto mestre</a:t>
            </a:r>
          </a:p>
          <a:p>
            <a:pPr marL="685800" lvl="1" indent="-22824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lang="pt-BR" sz="2400" b="0" strike="noStrike" spc="-1">
                <a:solidFill>
                  <a:srgbClr val="000000"/>
                </a:solidFill>
                <a:latin typeface="Calibri"/>
              </a:rPr>
              <a:t>Segundo nível</a:t>
            </a:r>
          </a:p>
          <a:p>
            <a:pPr marL="1143000" lvl="2" indent="-22824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lang="pt-BR" sz="2000" b="0" strike="noStrike" spc="-1">
                <a:solidFill>
                  <a:srgbClr val="000000"/>
                </a:solidFill>
                <a:latin typeface="Calibri"/>
              </a:rPr>
              <a:t>Terceiro nível</a:t>
            </a:r>
          </a:p>
          <a:p>
            <a:pPr marL="1600200" lvl="3" indent="-22824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lang="pt-BR" sz="1800" b="0" strike="noStrike" spc="-1">
                <a:solidFill>
                  <a:srgbClr val="000000"/>
                </a:solidFill>
                <a:latin typeface="Calibri"/>
              </a:rPr>
              <a:t>Quarto nível</a:t>
            </a:r>
          </a:p>
          <a:p>
            <a:pPr marL="2057400" lvl="4" indent="-22824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lang="pt-BR" sz="1800" b="0" strike="noStrike" spc="-1">
                <a:solidFill>
                  <a:srgbClr val="000000"/>
                </a:solidFill>
                <a:latin typeface="Calibri"/>
              </a:rPr>
              <a:t>Quinto nível</a:t>
            </a:r>
          </a:p>
        </p:txBody>
      </p:sp>
      <p:sp>
        <p:nvSpPr>
          <p:cNvPr id="43" name="PlaceHolder 3"/>
          <p:cNvSpPr>
            <a:spLocks noGrp="1"/>
          </p:cNvSpPr>
          <p:nvPr>
            <p:ph type="dt"/>
          </p:nvPr>
        </p:nvSpPr>
        <p:spPr>
          <a:xfrm>
            <a:off x="838080" y="6356520"/>
            <a:ext cx="2742840" cy="364680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pPr>
              <a:lnSpc>
                <a:spcPct val="100000"/>
              </a:lnSpc>
            </a:pPr>
            <a:fld id="{98BD4AEA-ADF7-4A4C-92D6-83C5BB84945A}" type="datetime">
              <a:rPr lang="pt-BR" sz="1200" b="0" strike="noStrike" spc="-1">
                <a:solidFill>
                  <a:srgbClr val="8B8B8B"/>
                </a:solidFill>
                <a:latin typeface="Calibri"/>
              </a:rPr>
              <a:t>01/07/2025</a:t>
            </a:fld>
            <a:endParaRPr lang="pt-BR" sz="1200" b="0" strike="noStrike" spc="-1">
              <a:latin typeface="Times New Roman"/>
            </a:endParaRPr>
          </a:p>
        </p:txBody>
      </p:sp>
      <p:sp>
        <p:nvSpPr>
          <p:cNvPr id="44" name="PlaceHolder 4"/>
          <p:cNvSpPr>
            <a:spLocks noGrp="1"/>
          </p:cNvSpPr>
          <p:nvPr>
            <p:ph type="ftr"/>
          </p:nvPr>
        </p:nvSpPr>
        <p:spPr>
          <a:xfrm>
            <a:off x="4038480" y="6356520"/>
            <a:ext cx="4114440" cy="364680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endParaRPr lang="pt-BR" sz="2400" b="0" strike="noStrike" spc="-1">
              <a:latin typeface="Times New Roman"/>
            </a:endParaRPr>
          </a:p>
        </p:txBody>
      </p:sp>
      <p:sp>
        <p:nvSpPr>
          <p:cNvPr id="45" name="PlaceHolder 5"/>
          <p:cNvSpPr>
            <a:spLocks noGrp="1"/>
          </p:cNvSpPr>
          <p:nvPr>
            <p:ph type="sldNum"/>
          </p:nvPr>
        </p:nvSpPr>
        <p:spPr>
          <a:xfrm>
            <a:off x="8610480" y="6356520"/>
            <a:ext cx="2742840" cy="364680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pPr algn="r">
              <a:lnSpc>
                <a:spcPct val="100000"/>
              </a:lnSpc>
            </a:pPr>
            <a:fld id="{724A2B55-F660-40B1-99D8-86F1BD733587}" type="slidenum">
              <a:rPr lang="pt-BR" sz="1200" b="0" strike="noStrike" spc="-1">
                <a:solidFill>
                  <a:srgbClr val="8B8B8B"/>
                </a:solidFill>
                <a:latin typeface="Calibri"/>
              </a:rPr>
              <a:t>‹nº›</a:t>
            </a:fld>
            <a:endParaRPr lang="pt-BR" sz="1200" b="0" strike="noStrike" spc="-1"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4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pPr>
              <a:lnSpc>
                <a:spcPct val="90000"/>
              </a:lnSpc>
            </a:pPr>
            <a:r>
              <a:rPr lang="pt-BR" sz="4400" b="0" strike="noStrike" spc="-1">
                <a:solidFill>
                  <a:srgbClr val="000000"/>
                </a:solidFill>
                <a:latin typeface="Calibri Light"/>
              </a:rPr>
              <a:t>Clique para editar o título mestre</a:t>
            </a:r>
            <a:endParaRPr lang="pt-BR" sz="44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3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10515240" cy="4350960"/>
          </a:xfrm>
          <a:prstGeom prst="rect">
            <a:avLst/>
          </a:prstGeom>
        </p:spPr>
        <p:txBody>
          <a:bodyPr>
            <a:noAutofit/>
          </a:bodyPr>
          <a:lstStyle/>
          <a:p>
            <a:pPr marL="228600" indent="-22824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lang="pt-BR" sz="2800" b="0" strike="noStrike" spc="-1">
                <a:solidFill>
                  <a:srgbClr val="000000"/>
                </a:solidFill>
                <a:latin typeface="Calibri"/>
              </a:rPr>
              <a:t>Clique para editar o texto mestre</a:t>
            </a:r>
          </a:p>
          <a:p>
            <a:pPr marL="685800" lvl="1" indent="-22824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lang="pt-BR" sz="2400" b="0" strike="noStrike" spc="-1">
                <a:solidFill>
                  <a:srgbClr val="000000"/>
                </a:solidFill>
                <a:latin typeface="Calibri"/>
              </a:rPr>
              <a:t>Segundo nível</a:t>
            </a:r>
          </a:p>
          <a:p>
            <a:pPr marL="1143000" lvl="2" indent="-22824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lang="pt-BR" sz="2000" b="0" strike="noStrike" spc="-1">
                <a:solidFill>
                  <a:srgbClr val="000000"/>
                </a:solidFill>
                <a:latin typeface="Calibri"/>
              </a:rPr>
              <a:t>Terceiro nível</a:t>
            </a:r>
          </a:p>
          <a:p>
            <a:pPr marL="1600200" lvl="3" indent="-22824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lang="pt-BR" sz="1800" b="0" strike="noStrike" spc="-1">
                <a:solidFill>
                  <a:srgbClr val="000000"/>
                </a:solidFill>
                <a:latin typeface="Calibri"/>
              </a:rPr>
              <a:t>Quarto nível</a:t>
            </a:r>
          </a:p>
          <a:p>
            <a:pPr marL="2057400" lvl="4" indent="-22824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lang="pt-BR" sz="1800" b="0" strike="noStrike" spc="-1">
                <a:solidFill>
                  <a:srgbClr val="000000"/>
                </a:solidFill>
                <a:latin typeface="Calibri"/>
              </a:rPr>
              <a:t>Quinto nível</a:t>
            </a:r>
          </a:p>
        </p:txBody>
      </p:sp>
      <p:sp>
        <p:nvSpPr>
          <p:cNvPr id="84" name="PlaceHolder 3"/>
          <p:cNvSpPr>
            <a:spLocks noGrp="1"/>
          </p:cNvSpPr>
          <p:nvPr>
            <p:ph type="dt"/>
          </p:nvPr>
        </p:nvSpPr>
        <p:spPr>
          <a:xfrm>
            <a:off x="838080" y="6356520"/>
            <a:ext cx="2742840" cy="364680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pPr>
              <a:lnSpc>
                <a:spcPct val="100000"/>
              </a:lnSpc>
            </a:pPr>
            <a:fld id="{71C8FC63-CF2E-41EC-8262-76AE0675955D}" type="datetime">
              <a:rPr lang="pt-BR" sz="1200" b="0" strike="noStrike" spc="-1">
                <a:solidFill>
                  <a:srgbClr val="8B8B8B"/>
                </a:solidFill>
                <a:latin typeface="Calibri"/>
              </a:rPr>
              <a:t>01/07/2025</a:t>
            </a:fld>
            <a:endParaRPr lang="pt-BR" sz="1200" b="0" strike="noStrike" spc="-1">
              <a:latin typeface="Times New Roman"/>
            </a:endParaRPr>
          </a:p>
        </p:txBody>
      </p:sp>
      <p:sp>
        <p:nvSpPr>
          <p:cNvPr id="85" name="PlaceHolder 4"/>
          <p:cNvSpPr>
            <a:spLocks noGrp="1"/>
          </p:cNvSpPr>
          <p:nvPr>
            <p:ph type="ftr"/>
          </p:nvPr>
        </p:nvSpPr>
        <p:spPr>
          <a:xfrm>
            <a:off x="4038480" y="6356520"/>
            <a:ext cx="4114440" cy="364680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endParaRPr lang="pt-BR" sz="2400" b="0" strike="noStrike" spc="-1">
              <a:latin typeface="Times New Roman"/>
            </a:endParaRPr>
          </a:p>
        </p:txBody>
      </p:sp>
      <p:sp>
        <p:nvSpPr>
          <p:cNvPr id="86" name="PlaceHolder 5"/>
          <p:cNvSpPr>
            <a:spLocks noGrp="1"/>
          </p:cNvSpPr>
          <p:nvPr>
            <p:ph type="sldNum"/>
          </p:nvPr>
        </p:nvSpPr>
        <p:spPr>
          <a:xfrm>
            <a:off x="8610480" y="6356520"/>
            <a:ext cx="2742840" cy="364680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pPr algn="r">
              <a:lnSpc>
                <a:spcPct val="100000"/>
              </a:lnSpc>
            </a:pPr>
            <a:fld id="{ABC2762F-017D-4AAF-9582-D2960B1E5790}" type="slidenum">
              <a:rPr lang="pt-BR" sz="1200" b="0" strike="noStrike" spc="-1">
                <a:solidFill>
                  <a:srgbClr val="8B8B8B"/>
                </a:solidFill>
                <a:latin typeface="Calibri"/>
              </a:rPr>
              <a:t>‹nº›</a:t>
            </a:fld>
            <a:endParaRPr lang="pt-BR" sz="1200" b="0" strike="noStrike" spc="-1"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mailto:jppenha@adv.oabsp.org.br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5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5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5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5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5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5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5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5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5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5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5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5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5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5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5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5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5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5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5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5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5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5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5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5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5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5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5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5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5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5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5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5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5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5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5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5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5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5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p15="http://schemas.microsoft.com/office/powerpoint/2012/main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Título 1"/>
          <p:cNvSpPr txBox="1"/>
          <p:nvPr/>
        </p:nvSpPr>
        <p:spPr>
          <a:xfrm>
            <a:off x="733680" y="744120"/>
            <a:ext cx="10515240" cy="81000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rmAutofit/>
          </a:bodyPr>
          <a:lstStyle/>
          <a:p>
            <a:pPr algn="ctr">
              <a:lnSpc>
                <a:spcPct val="90000"/>
              </a:lnSpc>
            </a:pPr>
            <a:r>
              <a:rPr lang="pt-BR" sz="4400" b="1" spc="-1" dirty="0" smtClean="0">
                <a:solidFill>
                  <a:srgbClr val="000000"/>
                </a:solidFill>
                <a:latin typeface="Calibri Light"/>
              </a:rPr>
              <a:t>TIPOS DE PRESTAÇÃO DE CONTAS</a:t>
            </a:r>
            <a:endParaRPr lang="pt-BR" sz="4400" b="1" strike="noStrike" spc="-1" dirty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75" name="Espaço Reservado para Conteúdo 2"/>
          <p:cNvSpPr txBox="1"/>
          <p:nvPr/>
        </p:nvSpPr>
        <p:spPr>
          <a:xfrm>
            <a:off x="446400" y="1593720"/>
            <a:ext cx="11073600" cy="4963680"/>
          </a:xfrm>
          <a:prstGeom prst="rect">
            <a:avLst/>
          </a:prstGeom>
          <a:noFill/>
          <a:ln w="0">
            <a:noFill/>
          </a:ln>
        </p:spPr>
        <p:txBody>
          <a:bodyPr>
            <a:normAutofit fontScale="55000" lnSpcReduction="20000"/>
          </a:bodyPr>
          <a:lstStyle/>
          <a:p>
            <a:pPr algn="just">
              <a:lnSpc>
                <a:spcPct val="115000"/>
              </a:lnSpc>
              <a:spcAft>
                <a:spcPts val="700"/>
              </a:spcAft>
            </a:pPr>
            <a:r>
              <a:rPr lang="pt-BR" sz="3600" kern="150" dirty="0">
                <a:latin typeface="Liberation Serif"/>
                <a:ea typeface="NSimSun" panose="02010609030101010101" pitchFamily="49" charset="-122"/>
                <a:cs typeface="Arial" panose="020B0604020202020204" pitchFamily="34" charset="0"/>
              </a:rPr>
              <a:t>A prestação de contas pode ser classificada em diversas categorias, a depender do objeto e do momento da avaliação</a:t>
            </a:r>
            <a:r>
              <a:rPr lang="pt-BR" sz="3600" kern="150" dirty="0" smtClean="0">
                <a:latin typeface="Liberation Serif"/>
                <a:ea typeface="NSimSun" panose="02010609030101010101" pitchFamily="49" charset="-122"/>
                <a:cs typeface="Arial" panose="020B0604020202020204" pitchFamily="34" charset="0"/>
              </a:rPr>
              <a:t>:</a:t>
            </a:r>
          </a:p>
          <a:p>
            <a:pPr algn="just">
              <a:lnSpc>
                <a:spcPct val="115000"/>
              </a:lnSpc>
              <a:spcAft>
                <a:spcPts val="700"/>
              </a:spcAft>
            </a:pPr>
            <a:endParaRPr lang="pt-BR" sz="3600" kern="150" dirty="0">
              <a:latin typeface="Liberation Serif"/>
              <a:ea typeface="NSimSun" panose="02010609030101010101" pitchFamily="49" charset="-122"/>
              <a:cs typeface="Arial" panose="020B0604020202020204" pitchFamily="34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700"/>
              </a:spcAft>
              <a:buFont typeface="Arial" panose="020B0604020202020204" pitchFamily="34" charset="0"/>
              <a:buChar char="•"/>
            </a:pPr>
            <a:r>
              <a:rPr lang="pt-BR" sz="3600" b="1" kern="150" dirty="0">
                <a:latin typeface="OpenSymbol"/>
                <a:ea typeface="OpenSymbol"/>
                <a:cs typeface="OpenSymbol"/>
              </a:rPr>
              <a:t>Contas de Governo</a:t>
            </a:r>
            <a:r>
              <a:rPr lang="pt-BR" sz="3600" kern="150" dirty="0">
                <a:latin typeface="OpenSymbol"/>
                <a:ea typeface="OpenSymbol"/>
                <a:cs typeface="OpenSymbol"/>
              </a:rPr>
              <a:t>: referem-se à </a:t>
            </a:r>
            <a:r>
              <a:rPr lang="pt-BR" sz="3600" u="sng" kern="150" dirty="0">
                <a:latin typeface="OpenSymbol"/>
                <a:ea typeface="OpenSymbol"/>
                <a:cs typeface="OpenSymbol"/>
              </a:rPr>
              <a:t>atuação do chefe do Poder Executivo, abrangendo aspectos orçamentários, financeiros e patrimoniais</a:t>
            </a:r>
            <a:r>
              <a:rPr lang="pt-BR" sz="3600" kern="150" dirty="0">
                <a:latin typeface="OpenSymbol"/>
                <a:ea typeface="OpenSymbol"/>
                <a:cs typeface="OpenSymbol"/>
              </a:rPr>
              <a:t>. São analisadas pelos Tribunais de Contas, que </a:t>
            </a:r>
            <a:r>
              <a:rPr lang="pt-BR" sz="3600" u="sng" kern="150" dirty="0">
                <a:latin typeface="OpenSymbol"/>
                <a:ea typeface="OpenSymbol"/>
                <a:cs typeface="OpenSymbol"/>
              </a:rPr>
              <a:t>emitem um parecer prévio para apreciação pelas Câmaras Municipais.</a:t>
            </a:r>
          </a:p>
          <a:p>
            <a:pPr marL="342900" lvl="0" indent="-342900" algn="just">
              <a:lnSpc>
                <a:spcPct val="115000"/>
              </a:lnSpc>
              <a:spcAft>
                <a:spcPts val="700"/>
              </a:spcAft>
              <a:buFont typeface="Arial" panose="020B0604020202020204" pitchFamily="34" charset="0"/>
              <a:buChar char="•"/>
            </a:pPr>
            <a:r>
              <a:rPr lang="pt-BR" sz="3600" b="1" kern="150" dirty="0">
                <a:latin typeface="OpenSymbol"/>
                <a:ea typeface="OpenSymbol"/>
                <a:cs typeface="OpenSymbol"/>
              </a:rPr>
              <a:t>Contas de Gestão</a:t>
            </a:r>
            <a:r>
              <a:rPr lang="pt-BR" sz="3600" kern="150" dirty="0">
                <a:latin typeface="OpenSymbol"/>
                <a:ea typeface="OpenSymbol"/>
                <a:cs typeface="OpenSymbol"/>
              </a:rPr>
              <a:t>: dizem respeito aos responsáveis por </a:t>
            </a:r>
            <a:r>
              <a:rPr lang="pt-BR" sz="3600" u="sng" kern="150" dirty="0">
                <a:latin typeface="OpenSymbol"/>
                <a:ea typeface="OpenSymbol"/>
                <a:cs typeface="OpenSymbol"/>
              </a:rPr>
              <a:t>unidades gestoras que administram bens e valores públicos</a:t>
            </a:r>
            <a:r>
              <a:rPr lang="pt-BR" sz="3600" kern="150" dirty="0">
                <a:latin typeface="OpenSymbol"/>
                <a:ea typeface="OpenSymbol"/>
                <a:cs typeface="OpenSymbol"/>
              </a:rPr>
              <a:t>, sendo avaliadas diretamente pelos Tribunais de Contas.</a:t>
            </a:r>
          </a:p>
          <a:p>
            <a:pPr marL="342900" lvl="0" indent="-342900" algn="just">
              <a:lnSpc>
                <a:spcPct val="115000"/>
              </a:lnSpc>
              <a:spcAft>
                <a:spcPts val="700"/>
              </a:spcAft>
              <a:buFont typeface="Arial" panose="020B0604020202020204" pitchFamily="34" charset="0"/>
              <a:buChar char="•"/>
            </a:pPr>
            <a:r>
              <a:rPr lang="pt-BR" sz="3600" b="1" kern="150" dirty="0">
                <a:latin typeface="OpenSymbol"/>
                <a:ea typeface="OpenSymbol"/>
                <a:cs typeface="OpenSymbol"/>
              </a:rPr>
              <a:t>Prestação de contas de convênios e transferências voluntárias</a:t>
            </a:r>
            <a:r>
              <a:rPr lang="pt-BR" sz="3600" kern="150" dirty="0">
                <a:latin typeface="OpenSymbol"/>
                <a:ea typeface="OpenSymbol"/>
                <a:cs typeface="OpenSymbol"/>
              </a:rPr>
              <a:t>: </a:t>
            </a:r>
            <a:r>
              <a:rPr lang="pt-BR" sz="3600" u="sng" kern="150" dirty="0">
                <a:latin typeface="OpenSymbol"/>
                <a:ea typeface="OpenSymbol"/>
                <a:cs typeface="OpenSymbol"/>
              </a:rPr>
              <a:t>quando o município recebe recursos de outros entes</a:t>
            </a:r>
            <a:r>
              <a:rPr lang="pt-BR" sz="3600" kern="150" dirty="0">
                <a:latin typeface="OpenSymbol"/>
                <a:ea typeface="OpenSymbol"/>
                <a:cs typeface="OpenSymbol"/>
              </a:rPr>
              <a:t> (União ou Estado), é obrigado a prestar contas do uso desses recursos conforme os convênios </a:t>
            </a:r>
            <a:r>
              <a:rPr lang="pt-BR" sz="3600" kern="150" dirty="0" smtClean="0">
                <a:latin typeface="OpenSymbol"/>
                <a:ea typeface="OpenSymbol"/>
                <a:cs typeface="OpenSymbol"/>
              </a:rPr>
              <a:t>firmados.</a:t>
            </a:r>
          </a:p>
          <a:p>
            <a:pPr marL="342900" lvl="0" indent="-342900" algn="just">
              <a:lnSpc>
                <a:spcPct val="115000"/>
              </a:lnSpc>
              <a:spcAft>
                <a:spcPts val="700"/>
              </a:spcAft>
              <a:buFont typeface="Arial" panose="020B0604020202020204" pitchFamily="34" charset="0"/>
              <a:buChar char="•"/>
            </a:pPr>
            <a:r>
              <a:rPr lang="pt-BR" sz="3600" b="1" dirty="0" smtClean="0">
                <a:latin typeface="Liberation Serif"/>
                <a:ea typeface="NSimSun" panose="02010609030101010101" pitchFamily="49" charset="-122"/>
                <a:cs typeface="Arial" panose="020B0604020202020204" pitchFamily="34" charset="0"/>
              </a:rPr>
              <a:t>Prestação </a:t>
            </a:r>
            <a:r>
              <a:rPr lang="pt-BR" sz="3600" b="1" dirty="0">
                <a:latin typeface="Liberation Serif"/>
                <a:ea typeface="NSimSun" panose="02010609030101010101" pitchFamily="49" charset="-122"/>
                <a:cs typeface="Arial" panose="020B0604020202020204" pitchFamily="34" charset="0"/>
              </a:rPr>
              <a:t>de contas anual, parcial ou específica</a:t>
            </a:r>
            <a:r>
              <a:rPr lang="pt-BR" sz="3600" dirty="0">
                <a:latin typeface="Liberation Serif"/>
                <a:ea typeface="NSimSun" panose="02010609030101010101" pitchFamily="49" charset="-122"/>
                <a:cs typeface="Arial" panose="020B0604020202020204" pitchFamily="34" charset="0"/>
              </a:rPr>
              <a:t>: </a:t>
            </a:r>
            <a:r>
              <a:rPr lang="pt-BR" sz="3600" u="sng" dirty="0">
                <a:latin typeface="Liberation Serif"/>
                <a:ea typeface="NSimSun" panose="02010609030101010101" pitchFamily="49" charset="-122"/>
                <a:cs typeface="Arial" panose="020B0604020202020204" pitchFamily="34" charset="0"/>
              </a:rPr>
              <a:t>conforme determinado em normas específicas de cada órgão de controle</a:t>
            </a:r>
            <a:r>
              <a:rPr lang="pt-BR" sz="3600" dirty="0">
                <a:latin typeface="Liberation Serif"/>
                <a:ea typeface="NSimSun" panose="02010609030101010101" pitchFamily="49" charset="-122"/>
                <a:cs typeface="Arial" panose="020B0604020202020204" pitchFamily="34" charset="0"/>
              </a:rPr>
              <a:t>.</a:t>
            </a:r>
            <a:endParaRPr lang="pt-BR" sz="3500" spc="-1" dirty="0">
              <a:solidFill>
                <a:srgbClr val="000000"/>
              </a:solidFill>
              <a:latin typeface="Calibre"/>
            </a:endParaRPr>
          </a:p>
        </p:txBody>
      </p:sp>
    </p:spTree>
    <p:extLst>
      <p:ext uri="{BB962C8B-B14F-4D97-AF65-F5344CB8AC3E}">
        <p14:creationId xmlns:p14="http://schemas.microsoft.com/office/powerpoint/2010/main" val="23485409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p15="http://schemas.microsoft.com/office/powerpoint/2012/main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Título 1"/>
          <p:cNvSpPr txBox="1"/>
          <p:nvPr/>
        </p:nvSpPr>
        <p:spPr>
          <a:xfrm>
            <a:off x="733680" y="744120"/>
            <a:ext cx="10515240" cy="81000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rmAutofit/>
          </a:bodyPr>
          <a:lstStyle/>
          <a:p>
            <a:pPr algn="ctr">
              <a:lnSpc>
                <a:spcPct val="90000"/>
              </a:lnSpc>
            </a:pPr>
            <a:r>
              <a:rPr lang="pt-BR" sz="4400" b="1" spc="-1" dirty="0" smtClean="0">
                <a:solidFill>
                  <a:srgbClr val="000000"/>
                </a:solidFill>
                <a:latin typeface="Calibri Light"/>
              </a:rPr>
              <a:t>TIPOS DE PRESTAÇÃO DE CONTAS</a:t>
            </a:r>
            <a:endParaRPr lang="pt-BR" sz="4400" b="1" strike="noStrike" spc="-1" dirty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75" name="Espaço Reservado para Conteúdo 2"/>
          <p:cNvSpPr txBox="1"/>
          <p:nvPr/>
        </p:nvSpPr>
        <p:spPr>
          <a:xfrm>
            <a:off x="446400" y="1593720"/>
            <a:ext cx="11073600" cy="4963680"/>
          </a:xfrm>
          <a:prstGeom prst="rect">
            <a:avLst/>
          </a:prstGeom>
          <a:noFill/>
          <a:ln w="0">
            <a:noFill/>
          </a:ln>
        </p:spPr>
        <p:txBody>
          <a:bodyPr>
            <a:normAutofit fontScale="55000" lnSpcReduction="20000"/>
          </a:bodyPr>
          <a:lstStyle/>
          <a:p>
            <a:pPr algn="just">
              <a:lnSpc>
                <a:spcPct val="115000"/>
              </a:lnSpc>
              <a:spcAft>
                <a:spcPts val="700"/>
              </a:spcAft>
            </a:pPr>
            <a:r>
              <a:rPr lang="pt-BR" sz="3600" kern="150" dirty="0">
                <a:latin typeface="Liberation Serif"/>
                <a:ea typeface="NSimSun" panose="02010609030101010101" pitchFamily="49" charset="-122"/>
                <a:cs typeface="Arial" panose="020B0604020202020204" pitchFamily="34" charset="0"/>
              </a:rPr>
              <a:t>A prestação de contas pode ser classificada em diversas categorias, a depender do objeto e do momento da avaliação</a:t>
            </a:r>
            <a:r>
              <a:rPr lang="pt-BR" sz="3600" kern="150" dirty="0" smtClean="0">
                <a:latin typeface="Liberation Serif"/>
                <a:ea typeface="NSimSun" panose="02010609030101010101" pitchFamily="49" charset="-122"/>
                <a:cs typeface="Arial" panose="020B0604020202020204" pitchFamily="34" charset="0"/>
              </a:rPr>
              <a:t>:</a:t>
            </a:r>
          </a:p>
          <a:p>
            <a:pPr algn="just">
              <a:lnSpc>
                <a:spcPct val="115000"/>
              </a:lnSpc>
              <a:spcAft>
                <a:spcPts val="700"/>
              </a:spcAft>
            </a:pPr>
            <a:endParaRPr lang="pt-BR" sz="3600" kern="150" dirty="0">
              <a:latin typeface="Liberation Serif"/>
              <a:ea typeface="NSimSun" panose="02010609030101010101" pitchFamily="49" charset="-122"/>
              <a:cs typeface="Arial" panose="020B0604020202020204" pitchFamily="34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700"/>
              </a:spcAft>
              <a:buFont typeface="Arial" panose="020B0604020202020204" pitchFamily="34" charset="0"/>
              <a:buChar char="•"/>
            </a:pPr>
            <a:r>
              <a:rPr lang="pt-BR" sz="3600" b="1" kern="150" dirty="0">
                <a:latin typeface="OpenSymbol"/>
                <a:ea typeface="OpenSymbol"/>
                <a:cs typeface="OpenSymbol"/>
              </a:rPr>
              <a:t>Contas de Governo</a:t>
            </a:r>
            <a:r>
              <a:rPr lang="pt-BR" sz="3600" kern="150" dirty="0">
                <a:latin typeface="OpenSymbol"/>
                <a:ea typeface="OpenSymbol"/>
                <a:cs typeface="OpenSymbol"/>
              </a:rPr>
              <a:t>: referem-se à </a:t>
            </a:r>
            <a:r>
              <a:rPr lang="pt-BR" sz="3600" u="sng" kern="150" dirty="0">
                <a:latin typeface="OpenSymbol"/>
                <a:ea typeface="OpenSymbol"/>
                <a:cs typeface="OpenSymbol"/>
              </a:rPr>
              <a:t>atuação do chefe do Poder Executivo, abrangendo aspectos orçamentários, financeiros e patrimoniais</a:t>
            </a:r>
            <a:r>
              <a:rPr lang="pt-BR" sz="3600" kern="150" dirty="0">
                <a:latin typeface="OpenSymbol"/>
                <a:ea typeface="OpenSymbol"/>
                <a:cs typeface="OpenSymbol"/>
              </a:rPr>
              <a:t>. São analisadas pelos Tribunais de Contas, que </a:t>
            </a:r>
            <a:r>
              <a:rPr lang="pt-BR" sz="3600" u="sng" kern="150" dirty="0">
                <a:latin typeface="OpenSymbol"/>
                <a:ea typeface="OpenSymbol"/>
                <a:cs typeface="OpenSymbol"/>
              </a:rPr>
              <a:t>emitem um parecer prévio para apreciação pelas Câmaras Municipais.</a:t>
            </a:r>
          </a:p>
          <a:p>
            <a:pPr marL="342900" lvl="0" indent="-342900" algn="just">
              <a:lnSpc>
                <a:spcPct val="115000"/>
              </a:lnSpc>
              <a:spcAft>
                <a:spcPts val="700"/>
              </a:spcAft>
              <a:buFont typeface="Arial" panose="020B0604020202020204" pitchFamily="34" charset="0"/>
              <a:buChar char="•"/>
            </a:pPr>
            <a:r>
              <a:rPr lang="pt-BR" sz="3600" b="1" kern="150" dirty="0">
                <a:latin typeface="OpenSymbol"/>
                <a:ea typeface="OpenSymbol"/>
                <a:cs typeface="OpenSymbol"/>
              </a:rPr>
              <a:t>Contas de Gestão</a:t>
            </a:r>
            <a:r>
              <a:rPr lang="pt-BR" sz="3600" kern="150" dirty="0">
                <a:latin typeface="OpenSymbol"/>
                <a:ea typeface="OpenSymbol"/>
                <a:cs typeface="OpenSymbol"/>
              </a:rPr>
              <a:t>: dizem respeito aos responsáveis por </a:t>
            </a:r>
            <a:r>
              <a:rPr lang="pt-BR" sz="3600" u="sng" kern="150" dirty="0">
                <a:latin typeface="OpenSymbol"/>
                <a:ea typeface="OpenSymbol"/>
                <a:cs typeface="OpenSymbol"/>
              </a:rPr>
              <a:t>unidades gestoras que administram bens e valores públicos</a:t>
            </a:r>
            <a:r>
              <a:rPr lang="pt-BR" sz="3600" kern="150" dirty="0">
                <a:latin typeface="OpenSymbol"/>
                <a:ea typeface="OpenSymbol"/>
                <a:cs typeface="OpenSymbol"/>
              </a:rPr>
              <a:t>, sendo avaliadas diretamente pelos Tribunais de Contas.</a:t>
            </a:r>
          </a:p>
          <a:p>
            <a:pPr marL="342900" lvl="0" indent="-342900" algn="just">
              <a:lnSpc>
                <a:spcPct val="115000"/>
              </a:lnSpc>
              <a:spcAft>
                <a:spcPts val="700"/>
              </a:spcAft>
              <a:buFont typeface="Arial" panose="020B0604020202020204" pitchFamily="34" charset="0"/>
              <a:buChar char="•"/>
            </a:pPr>
            <a:r>
              <a:rPr lang="pt-BR" sz="3600" b="1" kern="150" dirty="0">
                <a:latin typeface="OpenSymbol"/>
                <a:ea typeface="OpenSymbol"/>
                <a:cs typeface="OpenSymbol"/>
              </a:rPr>
              <a:t>Prestação de contas de convênios e transferências voluntárias</a:t>
            </a:r>
            <a:r>
              <a:rPr lang="pt-BR" sz="3600" kern="150" dirty="0">
                <a:latin typeface="OpenSymbol"/>
                <a:ea typeface="OpenSymbol"/>
                <a:cs typeface="OpenSymbol"/>
              </a:rPr>
              <a:t>: </a:t>
            </a:r>
            <a:r>
              <a:rPr lang="pt-BR" sz="3600" u="sng" kern="150" dirty="0">
                <a:latin typeface="OpenSymbol"/>
                <a:ea typeface="OpenSymbol"/>
                <a:cs typeface="OpenSymbol"/>
              </a:rPr>
              <a:t>quando o município recebe recursos de outros entes</a:t>
            </a:r>
            <a:r>
              <a:rPr lang="pt-BR" sz="3600" kern="150" dirty="0">
                <a:latin typeface="OpenSymbol"/>
                <a:ea typeface="OpenSymbol"/>
                <a:cs typeface="OpenSymbol"/>
              </a:rPr>
              <a:t> (União ou Estado), é obrigado a prestar contas do uso desses recursos conforme os convênios </a:t>
            </a:r>
            <a:r>
              <a:rPr lang="pt-BR" sz="3600" kern="150" dirty="0" smtClean="0">
                <a:latin typeface="OpenSymbol"/>
                <a:ea typeface="OpenSymbol"/>
                <a:cs typeface="OpenSymbol"/>
              </a:rPr>
              <a:t>firmados.</a:t>
            </a:r>
          </a:p>
          <a:p>
            <a:pPr marL="342900" lvl="0" indent="-342900" algn="just">
              <a:lnSpc>
                <a:spcPct val="115000"/>
              </a:lnSpc>
              <a:spcAft>
                <a:spcPts val="700"/>
              </a:spcAft>
              <a:buFont typeface="Arial" panose="020B0604020202020204" pitchFamily="34" charset="0"/>
              <a:buChar char="•"/>
            </a:pPr>
            <a:r>
              <a:rPr lang="pt-BR" sz="3600" b="1" dirty="0" smtClean="0">
                <a:latin typeface="Liberation Serif"/>
                <a:ea typeface="NSimSun" panose="02010609030101010101" pitchFamily="49" charset="-122"/>
                <a:cs typeface="Arial" panose="020B0604020202020204" pitchFamily="34" charset="0"/>
              </a:rPr>
              <a:t>Prestação </a:t>
            </a:r>
            <a:r>
              <a:rPr lang="pt-BR" sz="3600" b="1" dirty="0">
                <a:latin typeface="Liberation Serif"/>
                <a:ea typeface="NSimSun" panose="02010609030101010101" pitchFamily="49" charset="-122"/>
                <a:cs typeface="Arial" panose="020B0604020202020204" pitchFamily="34" charset="0"/>
              </a:rPr>
              <a:t>de contas anual, parcial ou específica</a:t>
            </a:r>
            <a:r>
              <a:rPr lang="pt-BR" sz="3600" dirty="0">
                <a:latin typeface="Liberation Serif"/>
                <a:ea typeface="NSimSun" panose="02010609030101010101" pitchFamily="49" charset="-122"/>
                <a:cs typeface="Arial" panose="020B0604020202020204" pitchFamily="34" charset="0"/>
              </a:rPr>
              <a:t>: </a:t>
            </a:r>
            <a:r>
              <a:rPr lang="pt-BR" sz="3600" u="sng" dirty="0">
                <a:latin typeface="Liberation Serif"/>
                <a:ea typeface="NSimSun" panose="02010609030101010101" pitchFamily="49" charset="-122"/>
                <a:cs typeface="Arial" panose="020B0604020202020204" pitchFamily="34" charset="0"/>
              </a:rPr>
              <a:t>conforme determinado em normas específicas de cada órgão de controle</a:t>
            </a:r>
            <a:r>
              <a:rPr lang="pt-BR" sz="3600" dirty="0">
                <a:latin typeface="Liberation Serif"/>
                <a:ea typeface="NSimSun" panose="02010609030101010101" pitchFamily="49" charset="-122"/>
                <a:cs typeface="Arial" panose="020B0604020202020204" pitchFamily="34" charset="0"/>
              </a:rPr>
              <a:t>.</a:t>
            </a:r>
            <a:endParaRPr lang="pt-BR" sz="3500" spc="-1" dirty="0">
              <a:solidFill>
                <a:srgbClr val="000000"/>
              </a:solidFill>
              <a:latin typeface="Calibre"/>
            </a:endParaRPr>
          </a:p>
        </p:txBody>
      </p:sp>
    </p:spTree>
    <p:extLst>
      <p:ext uri="{BB962C8B-B14F-4D97-AF65-F5344CB8AC3E}">
        <p14:creationId xmlns:p14="http://schemas.microsoft.com/office/powerpoint/2010/main" val="25520617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p15="http://schemas.microsoft.com/office/powerpoint/2012/main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Título 1"/>
          <p:cNvSpPr txBox="1"/>
          <p:nvPr/>
        </p:nvSpPr>
        <p:spPr>
          <a:xfrm>
            <a:off x="733680" y="744120"/>
            <a:ext cx="10515240" cy="81000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rmAutofit/>
          </a:bodyPr>
          <a:lstStyle/>
          <a:p>
            <a:pPr algn="ctr">
              <a:lnSpc>
                <a:spcPct val="90000"/>
              </a:lnSpc>
            </a:pPr>
            <a:r>
              <a:rPr lang="pt-BR" sz="4400" b="1" spc="-1" dirty="0" smtClean="0">
                <a:solidFill>
                  <a:srgbClr val="000000"/>
                </a:solidFill>
                <a:latin typeface="Calibri Light"/>
              </a:rPr>
              <a:t>A QUEM PRESTAR CONTAS?</a:t>
            </a:r>
            <a:endParaRPr lang="pt-BR" sz="4400" b="1" strike="noStrike" spc="-1" dirty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75" name="Espaço Reservado para Conteúdo 2"/>
          <p:cNvSpPr txBox="1"/>
          <p:nvPr/>
        </p:nvSpPr>
        <p:spPr>
          <a:xfrm>
            <a:off x="446400" y="1593720"/>
            <a:ext cx="11073600" cy="4963680"/>
          </a:xfrm>
          <a:prstGeom prst="rect">
            <a:avLst/>
          </a:prstGeom>
          <a:noFill/>
          <a:ln w="0">
            <a:noFill/>
          </a:ln>
        </p:spPr>
        <p:txBody>
          <a:bodyPr>
            <a:normAutofit fontScale="77500" lnSpcReduction="20000"/>
          </a:bodyPr>
          <a:lstStyle/>
          <a:p>
            <a:pPr algn="just">
              <a:lnSpc>
                <a:spcPct val="115000"/>
              </a:lnSpc>
              <a:spcAft>
                <a:spcPts val="700"/>
              </a:spcAft>
            </a:pPr>
            <a:r>
              <a:rPr lang="pt-BR" sz="3600" kern="150" dirty="0">
                <a:latin typeface="Liberation Serif"/>
                <a:ea typeface="NSimSun" panose="02010609030101010101" pitchFamily="49" charset="-122"/>
                <a:cs typeface="Arial" panose="020B0604020202020204" pitchFamily="34" charset="0"/>
              </a:rPr>
              <a:t>Os principais destinatários da prestação de contas são:</a:t>
            </a:r>
          </a:p>
          <a:p>
            <a:pPr marL="342900" lvl="0" indent="-342900" algn="just">
              <a:lnSpc>
                <a:spcPct val="115000"/>
              </a:lnSpc>
              <a:spcAft>
                <a:spcPts val="700"/>
              </a:spcAft>
              <a:buFont typeface="Arial" panose="020B0604020202020204" pitchFamily="34" charset="0"/>
              <a:buChar char="•"/>
            </a:pPr>
            <a:r>
              <a:rPr lang="pt-BR" sz="3600" b="1" kern="150" dirty="0">
                <a:latin typeface="OpenSymbol"/>
                <a:ea typeface="OpenSymbol"/>
                <a:cs typeface="OpenSymbol"/>
              </a:rPr>
              <a:t>Tribunais de Contas (TCU, </a:t>
            </a:r>
            <a:r>
              <a:rPr lang="pt-BR" sz="3600" b="1" kern="150" dirty="0" err="1">
                <a:latin typeface="OpenSymbol"/>
                <a:ea typeface="OpenSymbol"/>
                <a:cs typeface="OpenSymbol"/>
              </a:rPr>
              <a:t>TCEs</a:t>
            </a:r>
            <a:r>
              <a:rPr lang="pt-BR" sz="3600" b="1" kern="150" dirty="0">
                <a:latin typeface="OpenSymbol"/>
                <a:ea typeface="OpenSymbol"/>
                <a:cs typeface="OpenSymbol"/>
              </a:rPr>
              <a:t> ou </a:t>
            </a:r>
            <a:r>
              <a:rPr lang="pt-BR" sz="3600" b="1" kern="150" dirty="0" err="1">
                <a:latin typeface="OpenSymbol"/>
                <a:ea typeface="OpenSymbol"/>
                <a:cs typeface="OpenSymbol"/>
              </a:rPr>
              <a:t>TCMs</a:t>
            </a:r>
            <a:r>
              <a:rPr lang="pt-BR" sz="3600" b="1" kern="150" dirty="0">
                <a:latin typeface="OpenSymbol"/>
                <a:ea typeface="OpenSymbol"/>
                <a:cs typeface="OpenSymbol"/>
              </a:rPr>
              <a:t>)</a:t>
            </a:r>
            <a:r>
              <a:rPr lang="pt-BR" sz="3600" kern="150" dirty="0">
                <a:latin typeface="OpenSymbol"/>
                <a:ea typeface="OpenSymbol"/>
                <a:cs typeface="OpenSymbol"/>
              </a:rPr>
              <a:t>: responsáveis por fiscalizar a aplicação dos recursos públicos e emitir pareceres técnicos sobre a regularidade das contas.</a:t>
            </a:r>
          </a:p>
          <a:p>
            <a:pPr marL="342900" lvl="0" indent="-342900" algn="just">
              <a:lnSpc>
                <a:spcPct val="115000"/>
              </a:lnSpc>
              <a:spcAft>
                <a:spcPts val="700"/>
              </a:spcAft>
              <a:buFont typeface="Arial" panose="020B0604020202020204" pitchFamily="34" charset="0"/>
              <a:buChar char="•"/>
            </a:pPr>
            <a:r>
              <a:rPr lang="pt-BR" sz="3600" b="1" kern="150" dirty="0">
                <a:latin typeface="OpenSymbol"/>
                <a:ea typeface="OpenSymbol"/>
                <a:cs typeface="OpenSymbol"/>
              </a:rPr>
              <a:t>Câmara Municipal</a:t>
            </a:r>
            <a:r>
              <a:rPr lang="pt-BR" sz="3600" kern="150" dirty="0">
                <a:latin typeface="OpenSymbol"/>
                <a:ea typeface="OpenSymbol"/>
                <a:cs typeface="OpenSymbol"/>
              </a:rPr>
              <a:t>: aprecia as contas de governo com base no parecer do Tribunal de Contas e decide pela aprovação ou </a:t>
            </a:r>
            <a:r>
              <a:rPr lang="pt-BR" sz="3600" kern="150" dirty="0" smtClean="0">
                <a:latin typeface="OpenSymbol"/>
                <a:ea typeface="OpenSymbol"/>
                <a:cs typeface="OpenSymbol"/>
              </a:rPr>
              <a:t>rejeição.</a:t>
            </a:r>
          </a:p>
          <a:p>
            <a:pPr marL="342900" lvl="0" indent="-342900" algn="just">
              <a:lnSpc>
                <a:spcPct val="115000"/>
              </a:lnSpc>
              <a:spcAft>
                <a:spcPts val="700"/>
              </a:spcAft>
              <a:buFont typeface="Arial" panose="020B0604020202020204" pitchFamily="34" charset="0"/>
              <a:buChar char="•"/>
            </a:pPr>
            <a:r>
              <a:rPr lang="pt-BR" sz="3600" b="1" dirty="0" smtClean="0">
                <a:latin typeface="Liberation Serif"/>
                <a:ea typeface="NSimSun" panose="02010609030101010101" pitchFamily="49" charset="-122"/>
                <a:cs typeface="Arial" panose="020B0604020202020204" pitchFamily="34" charset="0"/>
              </a:rPr>
              <a:t>Sociedade</a:t>
            </a:r>
            <a:r>
              <a:rPr lang="pt-BR" sz="3600" dirty="0">
                <a:latin typeface="Liberation Serif"/>
                <a:ea typeface="NSimSun" panose="02010609030101010101" pitchFamily="49" charset="-122"/>
                <a:cs typeface="Arial" panose="020B0604020202020204" pitchFamily="34" charset="0"/>
              </a:rPr>
              <a:t>: por meio de mecanismos de transparência ativa e passiva, como os portais da transparência e audiências públicas, a população tem o direito de acessar as informações e fiscalizar os atos da administração pública.</a:t>
            </a:r>
            <a:endParaRPr lang="pt-BR" sz="3500" spc="-1" dirty="0">
              <a:solidFill>
                <a:srgbClr val="000000"/>
              </a:solidFill>
              <a:latin typeface="Calibre"/>
            </a:endParaRPr>
          </a:p>
        </p:txBody>
      </p:sp>
    </p:spTree>
    <p:extLst>
      <p:ext uri="{BB962C8B-B14F-4D97-AF65-F5344CB8AC3E}">
        <p14:creationId xmlns:p14="http://schemas.microsoft.com/office/powerpoint/2010/main" val="13141273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p15="http://schemas.microsoft.com/office/powerpoint/2012/main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Título 1"/>
          <p:cNvSpPr txBox="1"/>
          <p:nvPr/>
        </p:nvSpPr>
        <p:spPr>
          <a:xfrm>
            <a:off x="733680" y="744120"/>
            <a:ext cx="10515240" cy="81000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rmAutofit/>
          </a:bodyPr>
          <a:lstStyle/>
          <a:p>
            <a:pPr algn="ctr">
              <a:lnSpc>
                <a:spcPct val="90000"/>
              </a:lnSpc>
            </a:pPr>
            <a:r>
              <a:rPr lang="pt-BR" sz="4400" b="1" spc="-1" dirty="0" smtClean="0">
                <a:solidFill>
                  <a:srgbClr val="000000"/>
                </a:solidFill>
                <a:latin typeface="Calibri Light"/>
              </a:rPr>
              <a:t>PRINCIPAIS MOTIVOS DAS DESAPROVAÇÕES</a:t>
            </a:r>
            <a:endParaRPr lang="pt-BR" sz="4400" b="1" strike="noStrike" spc="-1" dirty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75" name="Espaço Reservado para Conteúdo 2"/>
          <p:cNvSpPr txBox="1"/>
          <p:nvPr/>
        </p:nvSpPr>
        <p:spPr>
          <a:xfrm>
            <a:off x="446400" y="1593720"/>
            <a:ext cx="11073600" cy="4963680"/>
          </a:xfrm>
          <a:prstGeom prst="rect">
            <a:avLst/>
          </a:prstGeom>
          <a:noFill/>
          <a:ln w="0">
            <a:noFill/>
          </a:ln>
        </p:spPr>
        <p:txBody>
          <a:bodyPr>
            <a:normAutofit fontScale="70000" lnSpcReduction="20000"/>
          </a:bodyPr>
          <a:lstStyle/>
          <a:p>
            <a:pPr algn="just">
              <a:lnSpc>
                <a:spcPct val="115000"/>
              </a:lnSpc>
              <a:spcAft>
                <a:spcPts val="700"/>
              </a:spcAft>
            </a:pPr>
            <a:r>
              <a:rPr lang="pt-BR" sz="3600" b="1" kern="150" dirty="0" smtClean="0">
                <a:latin typeface="Liberation Serif"/>
                <a:ea typeface="NSimSun" panose="02010609030101010101" pitchFamily="49" charset="-122"/>
                <a:cs typeface="Arial" panose="020B0604020202020204" pitchFamily="34" charset="0"/>
              </a:rPr>
              <a:t>Diversas irregularidades </a:t>
            </a:r>
            <a:r>
              <a:rPr lang="pt-BR" sz="3600" b="1" kern="150" dirty="0">
                <a:latin typeface="Liberation Serif"/>
                <a:ea typeface="NSimSun" panose="02010609030101010101" pitchFamily="49" charset="-122"/>
                <a:cs typeface="Arial" panose="020B0604020202020204" pitchFamily="34" charset="0"/>
              </a:rPr>
              <a:t>podem levar à desaprovação das contas municipais</a:t>
            </a:r>
            <a:r>
              <a:rPr lang="pt-BR" sz="3600" kern="150" dirty="0">
                <a:latin typeface="Liberation Serif"/>
                <a:ea typeface="NSimSun" panose="02010609030101010101" pitchFamily="49" charset="-122"/>
                <a:cs typeface="Arial" panose="020B0604020202020204" pitchFamily="34" charset="0"/>
              </a:rPr>
              <a:t>, entre as quais se destacam:</a:t>
            </a:r>
          </a:p>
          <a:p>
            <a:pPr marL="342900" lvl="0" indent="-342900" algn="just">
              <a:lnSpc>
                <a:spcPct val="115000"/>
              </a:lnSpc>
              <a:spcAft>
                <a:spcPts val="700"/>
              </a:spcAft>
              <a:buFont typeface="Arial" panose="020B0604020202020204" pitchFamily="34" charset="0"/>
              <a:buChar char="•"/>
            </a:pPr>
            <a:r>
              <a:rPr lang="pt-BR" sz="3600" u="sng" kern="150" dirty="0">
                <a:latin typeface="OpenSymbol"/>
                <a:ea typeface="OpenSymbol"/>
                <a:cs typeface="OpenSymbol"/>
              </a:rPr>
              <a:t>Ausência ou inconsistência na documentação comprobatória dos gastos</a:t>
            </a:r>
            <a:r>
              <a:rPr lang="pt-BR" sz="3600" kern="150" dirty="0">
                <a:latin typeface="OpenSymbol"/>
                <a:ea typeface="OpenSymbol"/>
                <a:cs typeface="OpenSymbol"/>
              </a:rPr>
              <a:t>.</a:t>
            </a:r>
          </a:p>
          <a:p>
            <a:pPr marL="342900" lvl="0" indent="-342900" algn="just">
              <a:lnSpc>
                <a:spcPct val="115000"/>
              </a:lnSpc>
              <a:spcAft>
                <a:spcPts val="700"/>
              </a:spcAft>
              <a:buFont typeface="Arial" panose="020B0604020202020204" pitchFamily="34" charset="0"/>
              <a:buChar char="•"/>
            </a:pPr>
            <a:r>
              <a:rPr lang="pt-BR" sz="3600" u="sng" kern="150" dirty="0">
                <a:latin typeface="OpenSymbol"/>
                <a:ea typeface="OpenSymbol"/>
                <a:cs typeface="OpenSymbol"/>
              </a:rPr>
              <a:t>Irregularidades em licitações e contratos</a:t>
            </a:r>
            <a:r>
              <a:rPr lang="pt-BR" sz="3600" kern="150" dirty="0">
                <a:latin typeface="OpenSymbol"/>
                <a:ea typeface="OpenSymbol"/>
                <a:cs typeface="OpenSymbol"/>
              </a:rPr>
              <a:t>.</a:t>
            </a:r>
          </a:p>
          <a:p>
            <a:pPr marL="342900" lvl="0" indent="-342900" algn="just">
              <a:lnSpc>
                <a:spcPct val="115000"/>
              </a:lnSpc>
              <a:spcAft>
                <a:spcPts val="700"/>
              </a:spcAft>
              <a:buFont typeface="Arial" panose="020B0604020202020204" pitchFamily="34" charset="0"/>
              <a:buChar char="•"/>
            </a:pPr>
            <a:r>
              <a:rPr lang="pt-BR" sz="3600" u="sng" kern="150" dirty="0">
                <a:latin typeface="OpenSymbol"/>
                <a:ea typeface="OpenSymbol"/>
                <a:cs typeface="OpenSymbol"/>
              </a:rPr>
              <a:t>Gastos acima do permitido com pessoal</a:t>
            </a:r>
            <a:r>
              <a:rPr lang="pt-BR" sz="3600" kern="150" dirty="0">
                <a:latin typeface="OpenSymbol"/>
                <a:ea typeface="OpenSymbol"/>
                <a:cs typeface="OpenSymbol"/>
              </a:rPr>
              <a:t>, descumprindo os limites da LRF.</a:t>
            </a:r>
          </a:p>
          <a:p>
            <a:pPr marL="342900" lvl="0" indent="-342900" algn="just">
              <a:lnSpc>
                <a:spcPct val="115000"/>
              </a:lnSpc>
              <a:spcAft>
                <a:spcPts val="700"/>
              </a:spcAft>
              <a:buFont typeface="Arial" panose="020B0604020202020204" pitchFamily="34" charset="0"/>
              <a:buChar char="•"/>
            </a:pPr>
            <a:r>
              <a:rPr lang="pt-BR" sz="3600" u="sng" kern="150" dirty="0">
                <a:latin typeface="OpenSymbol"/>
                <a:ea typeface="OpenSymbol"/>
                <a:cs typeface="OpenSymbol"/>
              </a:rPr>
              <a:t>Não aplicação dos percentuais mínimos em saúde (15%) e educação (25%)</a:t>
            </a:r>
            <a:r>
              <a:rPr lang="pt-BR" sz="3600" kern="150" dirty="0">
                <a:latin typeface="OpenSymbol"/>
                <a:ea typeface="OpenSymbol"/>
                <a:cs typeface="OpenSymbol"/>
              </a:rPr>
              <a:t>.</a:t>
            </a:r>
          </a:p>
          <a:p>
            <a:pPr marL="342900" lvl="0" indent="-342900" algn="just">
              <a:lnSpc>
                <a:spcPct val="115000"/>
              </a:lnSpc>
              <a:spcAft>
                <a:spcPts val="700"/>
              </a:spcAft>
              <a:buFont typeface="Arial" panose="020B0604020202020204" pitchFamily="34" charset="0"/>
              <a:buChar char="•"/>
            </a:pPr>
            <a:r>
              <a:rPr lang="pt-BR" sz="3600" u="sng" kern="150" dirty="0">
                <a:latin typeface="OpenSymbol"/>
                <a:ea typeface="OpenSymbol"/>
                <a:cs typeface="OpenSymbol"/>
              </a:rPr>
              <a:t>Déficits orçamentários sem justificativas plausíveis</a:t>
            </a:r>
            <a:r>
              <a:rPr lang="pt-BR" sz="3600" kern="150" dirty="0">
                <a:latin typeface="OpenSymbol"/>
                <a:ea typeface="OpenSymbol"/>
                <a:cs typeface="OpenSymbol"/>
              </a:rPr>
              <a:t>.</a:t>
            </a:r>
          </a:p>
          <a:p>
            <a:pPr marL="342900" lvl="0" indent="-342900" algn="just">
              <a:lnSpc>
                <a:spcPct val="115000"/>
              </a:lnSpc>
              <a:spcAft>
                <a:spcPts val="700"/>
              </a:spcAft>
              <a:buFont typeface="Arial" panose="020B0604020202020204" pitchFamily="34" charset="0"/>
              <a:buChar char="•"/>
            </a:pPr>
            <a:r>
              <a:rPr lang="pt-BR" sz="3600" u="sng" kern="150" dirty="0">
                <a:latin typeface="OpenSymbol"/>
                <a:ea typeface="OpenSymbol"/>
                <a:cs typeface="OpenSymbol"/>
              </a:rPr>
              <a:t>Não recolhimento de encargos sociais e tributos</a:t>
            </a:r>
            <a:r>
              <a:rPr lang="pt-BR" sz="3600" kern="150" dirty="0">
                <a:latin typeface="OpenSymbol"/>
                <a:ea typeface="OpenSymbol"/>
                <a:cs typeface="OpenSymbol"/>
              </a:rPr>
              <a:t>.</a:t>
            </a:r>
            <a:endParaRPr lang="pt-BR" sz="3600" kern="150" dirty="0">
              <a:effectLst/>
              <a:latin typeface="OpenSymbol"/>
              <a:ea typeface="OpenSymbol"/>
              <a:cs typeface="OpenSymbol"/>
            </a:endParaRPr>
          </a:p>
        </p:txBody>
      </p:sp>
    </p:spTree>
    <p:extLst>
      <p:ext uri="{BB962C8B-B14F-4D97-AF65-F5344CB8AC3E}">
        <p14:creationId xmlns:p14="http://schemas.microsoft.com/office/powerpoint/2010/main" val="35068905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p15="http://schemas.microsoft.com/office/powerpoint/2012/main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Título 1"/>
          <p:cNvSpPr txBox="1"/>
          <p:nvPr/>
        </p:nvSpPr>
        <p:spPr>
          <a:xfrm>
            <a:off x="733680" y="744120"/>
            <a:ext cx="10515240" cy="81000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rmAutofit/>
          </a:bodyPr>
          <a:lstStyle/>
          <a:p>
            <a:pPr algn="ctr">
              <a:lnSpc>
                <a:spcPct val="90000"/>
              </a:lnSpc>
            </a:pPr>
            <a:r>
              <a:rPr lang="pt-BR" sz="4400" b="1" spc="-1" dirty="0" smtClean="0">
                <a:solidFill>
                  <a:srgbClr val="000000"/>
                </a:solidFill>
                <a:latin typeface="Calibri Light"/>
              </a:rPr>
              <a:t>CONSEQUÊNCIAS DAS DESAPROVAÇÕES</a:t>
            </a:r>
            <a:endParaRPr lang="pt-BR" sz="4400" b="1" strike="noStrike" spc="-1" dirty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75" name="Espaço Reservado para Conteúdo 2"/>
          <p:cNvSpPr txBox="1"/>
          <p:nvPr/>
        </p:nvSpPr>
        <p:spPr>
          <a:xfrm>
            <a:off x="446400" y="1593720"/>
            <a:ext cx="11073600" cy="4963680"/>
          </a:xfrm>
          <a:prstGeom prst="rect">
            <a:avLst/>
          </a:prstGeom>
          <a:noFill/>
          <a:ln w="0">
            <a:noFill/>
          </a:ln>
        </p:spPr>
        <p:txBody>
          <a:bodyPr>
            <a:normAutofit fontScale="70000" lnSpcReduction="20000"/>
          </a:bodyPr>
          <a:lstStyle/>
          <a:p>
            <a:pPr algn="just">
              <a:lnSpc>
                <a:spcPct val="115000"/>
              </a:lnSpc>
              <a:spcAft>
                <a:spcPts val="700"/>
              </a:spcAft>
            </a:pPr>
            <a:r>
              <a:rPr lang="pt-BR" sz="3600" kern="150" dirty="0">
                <a:latin typeface="Liberation Serif"/>
                <a:ea typeface="NSimSun" panose="02010609030101010101" pitchFamily="49" charset="-122"/>
                <a:cs typeface="Arial" panose="020B0604020202020204" pitchFamily="34" charset="0"/>
              </a:rPr>
              <a:t>As consequências da desaprovação das contas municipais são significativas:</a:t>
            </a:r>
          </a:p>
          <a:p>
            <a:pPr marL="342900" lvl="0" indent="-342900" algn="just">
              <a:lnSpc>
                <a:spcPct val="115000"/>
              </a:lnSpc>
              <a:spcAft>
                <a:spcPts val="700"/>
              </a:spcAft>
              <a:buFont typeface="Arial" panose="020B0604020202020204" pitchFamily="34" charset="0"/>
              <a:buChar char="•"/>
            </a:pPr>
            <a:r>
              <a:rPr lang="pt-BR" sz="3600" b="1" kern="150" dirty="0">
                <a:latin typeface="OpenSymbol"/>
                <a:ea typeface="OpenSymbol"/>
                <a:cs typeface="OpenSymbol"/>
              </a:rPr>
              <a:t>Inelegibilidade</a:t>
            </a:r>
            <a:r>
              <a:rPr lang="pt-BR" sz="3600" kern="150" dirty="0">
                <a:latin typeface="OpenSymbol"/>
                <a:ea typeface="OpenSymbol"/>
                <a:cs typeface="OpenSymbol"/>
              </a:rPr>
              <a:t>: o </a:t>
            </a:r>
            <a:r>
              <a:rPr lang="pt-BR" sz="3600" u="sng" kern="150" dirty="0">
                <a:latin typeface="OpenSymbol"/>
                <a:ea typeface="OpenSymbol"/>
                <a:cs typeface="OpenSymbol"/>
              </a:rPr>
              <a:t>gestor pode ser declarado inelegível por oito anos</a:t>
            </a:r>
            <a:r>
              <a:rPr lang="pt-BR" sz="3600" kern="150" dirty="0">
                <a:latin typeface="OpenSymbol"/>
                <a:ea typeface="OpenSymbol"/>
                <a:cs typeface="OpenSymbol"/>
              </a:rPr>
              <a:t>, conforme a Lei da Ficha Limpa (LC nº 135/2010).</a:t>
            </a:r>
          </a:p>
          <a:p>
            <a:pPr marL="342900" lvl="0" indent="-342900" algn="just">
              <a:lnSpc>
                <a:spcPct val="115000"/>
              </a:lnSpc>
              <a:spcAft>
                <a:spcPts val="700"/>
              </a:spcAft>
              <a:buFont typeface="Arial" panose="020B0604020202020204" pitchFamily="34" charset="0"/>
              <a:buChar char="•"/>
            </a:pPr>
            <a:r>
              <a:rPr lang="pt-BR" sz="3600" b="1" kern="150" dirty="0">
                <a:latin typeface="OpenSymbol"/>
                <a:ea typeface="OpenSymbol"/>
                <a:cs typeface="OpenSymbol"/>
              </a:rPr>
              <a:t>Responsabilização pessoal</a:t>
            </a:r>
            <a:r>
              <a:rPr lang="pt-BR" sz="3600" kern="150" dirty="0">
                <a:latin typeface="OpenSymbol"/>
                <a:ea typeface="OpenSymbol"/>
                <a:cs typeface="OpenSymbol"/>
              </a:rPr>
              <a:t>: </a:t>
            </a:r>
            <a:r>
              <a:rPr lang="pt-BR" sz="3600" u="sng" kern="150" dirty="0">
                <a:latin typeface="OpenSymbol"/>
                <a:ea typeface="OpenSymbol"/>
                <a:cs typeface="OpenSymbol"/>
              </a:rPr>
              <a:t>pode haver imputação de débito ou multa ao gestor responsável, exigindo a devolução de valores ao erário</a:t>
            </a:r>
            <a:r>
              <a:rPr lang="pt-BR" sz="3600" kern="150" dirty="0">
                <a:latin typeface="OpenSymbol"/>
                <a:ea typeface="OpenSymbol"/>
                <a:cs typeface="OpenSymbol"/>
              </a:rPr>
              <a:t>.</a:t>
            </a:r>
          </a:p>
          <a:p>
            <a:pPr marL="342900" lvl="0" indent="-342900" algn="just">
              <a:lnSpc>
                <a:spcPct val="115000"/>
              </a:lnSpc>
              <a:spcAft>
                <a:spcPts val="700"/>
              </a:spcAft>
              <a:buFont typeface="Arial" panose="020B0604020202020204" pitchFamily="34" charset="0"/>
              <a:buChar char="•"/>
            </a:pPr>
            <a:r>
              <a:rPr lang="pt-BR" sz="3600" b="1" kern="150" dirty="0">
                <a:latin typeface="OpenSymbol"/>
                <a:ea typeface="OpenSymbol"/>
                <a:cs typeface="OpenSymbol"/>
              </a:rPr>
              <a:t>Ações judiciais</a:t>
            </a:r>
            <a:r>
              <a:rPr lang="pt-BR" sz="3600" kern="150" dirty="0">
                <a:latin typeface="OpenSymbol"/>
                <a:ea typeface="OpenSymbol"/>
                <a:cs typeface="OpenSymbol"/>
              </a:rPr>
              <a:t>: </a:t>
            </a:r>
            <a:r>
              <a:rPr lang="pt-BR" sz="3600" u="sng" kern="150" dirty="0">
                <a:latin typeface="OpenSymbol"/>
                <a:ea typeface="OpenSymbol"/>
                <a:cs typeface="OpenSymbol"/>
              </a:rPr>
              <a:t>o Ministério Público pode ajuizar ações civis públicas por improbidade administrativa, que podem culminar em sanções civis, políticas e </a:t>
            </a:r>
            <a:r>
              <a:rPr lang="pt-BR" sz="3600" u="sng" kern="150" dirty="0" smtClean="0">
                <a:latin typeface="OpenSymbol"/>
                <a:ea typeface="OpenSymbol"/>
                <a:cs typeface="OpenSymbol"/>
              </a:rPr>
              <a:t>financeiras</a:t>
            </a:r>
            <a:r>
              <a:rPr lang="pt-BR" sz="3600" kern="150" dirty="0" smtClean="0">
                <a:latin typeface="OpenSymbol"/>
                <a:ea typeface="OpenSymbol"/>
                <a:cs typeface="OpenSymbol"/>
              </a:rPr>
              <a:t>.</a:t>
            </a:r>
          </a:p>
          <a:p>
            <a:pPr marL="342900" lvl="0" indent="-342900" algn="just">
              <a:lnSpc>
                <a:spcPct val="115000"/>
              </a:lnSpc>
              <a:spcAft>
                <a:spcPts val="700"/>
              </a:spcAft>
              <a:buFont typeface="Arial" panose="020B0604020202020204" pitchFamily="34" charset="0"/>
              <a:buChar char="•"/>
            </a:pPr>
            <a:r>
              <a:rPr lang="pt-BR" sz="3600" b="1" dirty="0" smtClean="0">
                <a:latin typeface="Liberation Serif"/>
                <a:ea typeface="NSimSun" panose="02010609030101010101" pitchFamily="49" charset="-122"/>
                <a:cs typeface="Arial" panose="020B0604020202020204" pitchFamily="34" charset="0"/>
              </a:rPr>
              <a:t>Perda </a:t>
            </a:r>
            <a:r>
              <a:rPr lang="pt-BR" sz="3600" b="1" dirty="0">
                <a:latin typeface="Liberation Serif"/>
                <a:ea typeface="NSimSun" panose="02010609030101010101" pitchFamily="49" charset="-122"/>
                <a:cs typeface="Arial" panose="020B0604020202020204" pitchFamily="34" charset="0"/>
              </a:rPr>
              <a:t>de credibilidade institucional</a:t>
            </a:r>
            <a:r>
              <a:rPr lang="pt-BR" sz="3600" dirty="0">
                <a:latin typeface="Liberation Serif"/>
                <a:ea typeface="NSimSun" panose="02010609030101010101" pitchFamily="49" charset="-122"/>
                <a:cs typeface="Arial" panose="020B0604020202020204" pitchFamily="34" charset="0"/>
              </a:rPr>
              <a:t>: o </a:t>
            </a:r>
            <a:r>
              <a:rPr lang="pt-BR" sz="3600" u="sng" dirty="0">
                <a:latin typeface="Liberation Serif"/>
                <a:ea typeface="NSimSun" panose="02010609030101010101" pitchFamily="49" charset="-122"/>
                <a:cs typeface="Arial" panose="020B0604020202020204" pitchFamily="34" charset="0"/>
              </a:rPr>
              <a:t>município pode enfrentar dificuldades na celebração de convênios e obtenção de recursos de transferências voluntárias</a:t>
            </a:r>
            <a:r>
              <a:rPr lang="pt-BR" sz="3600" dirty="0">
                <a:latin typeface="Liberation Serif"/>
                <a:ea typeface="NSimSun" panose="02010609030101010101" pitchFamily="49" charset="-122"/>
                <a:cs typeface="Arial" panose="020B0604020202020204" pitchFamily="34" charset="0"/>
              </a:rPr>
              <a:t>.</a:t>
            </a:r>
            <a:endParaRPr lang="pt-BR" sz="3600" kern="150" dirty="0">
              <a:effectLst/>
              <a:latin typeface="OpenSymbol"/>
              <a:ea typeface="OpenSymbol"/>
              <a:cs typeface="OpenSymbol"/>
            </a:endParaRPr>
          </a:p>
        </p:txBody>
      </p:sp>
    </p:spTree>
    <p:extLst>
      <p:ext uri="{BB962C8B-B14F-4D97-AF65-F5344CB8AC3E}">
        <p14:creationId xmlns:p14="http://schemas.microsoft.com/office/powerpoint/2010/main" val="33063124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p15="http://schemas.microsoft.com/office/powerpoint/2012/main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Título 1"/>
          <p:cNvSpPr txBox="1"/>
          <p:nvPr/>
        </p:nvSpPr>
        <p:spPr>
          <a:xfrm>
            <a:off x="733680" y="744120"/>
            <a:ext cx="10515240" cy="81000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rmAutofit/>
          </a:bodyPr>
          <a:lstStyle/>
          <a:p>
            <a:pPr algn="ctr">
              <a:lnSpc>
                <a:spcPct val="90000"/>
              </a:lnSpc>
            </a:pPr>
            <a:r>
              <a:rPr lang="pt-BR" sz="4400" b="1" spc="-1" dirty="0" smtClean="0">
                <a:solidFill>
                  <a:srgbClr val="000000"/>
                </a:solidFill>
                <a:latin typeface="Calibri Light"/>
              </a:rPr>
              <a:t>PARTICIPAÇÃO DOS ADVOGADOS MUNICIPAIS</a:t>
            </a:r>
            <a:endParaRPr lang="pt-BR" sz="4400" b="1" strike="noStrike" spc="-1" dirty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75" name="Espaço Reservado para Conteúdo 2"/>
          <p:cNvSpPr txBox="1"/>
          <p:nvPr/>
        </p:nvSpPr>
        <p:spPr>
          <a:xfrm>
            <a:off x="446400" y="1593720"/>
            <a:ext cx="11073600" cy="4963680"/>
          </a:xfrm>
          <a:prstGeom prst="rect">
            <a:avLst/>
          </a:prstGeom>
          <a:noFill/>
          <a:ln w="0">
            <a:noFill/>
          </a:ln>
        </p:spPr>
        <p:txBody>
          <a:bodyPr>
            <a:normAutofit fontScale="62500" lnSpcReduction="20000"/>
          </a:bodyPr>
          <a:lstStyle/>
          <a:p>
            <a:pPr algn="just">
              <a:lnSpc>
                <a:spcPct val="115000"/>
              </a:lnSpc>
              <a:spcAft>
                <a:spcPts val="700"/>
              </a:spcAft>
            </a:pPr>
            <a:r>
              <a:rPr lang="pt-BR" sz="3600" kern="150" dirty="0" smtClean="0">
                <a:latin typeface="Liberation Serif"/>
                <a:ea typeface="NSimSun" panose="02010609030101010101" pitchFamily="49" charset="-122"/>
                <a:cs typeface="Arial" panose="020B0604020202020204" pitchFamily="34" charset="0"/>
              </a:rPr>
              <a:t>Os </a:t>
            </a:r>
            <a:r>
              <a:rPr lang="pt-BR" sz="3600" kern="150" dirty="0">
                <a:latin typeface="Liberation Serif"/>
                <a:ea typeface="NSimSun" panose="02010609030101010101" pitchFamily="49" charset="-122"/>
                <a:cs typeface="Arial" panose="020B0604020202020204" pitchFamily="34" charset="0"/>
              </a:rPr>
              <a:t>advogados públicos municipais exercem papel essencial na elaboração, defesa e acompanhamento da prestação de contas. Suas funções incluem:</a:t>
            </a:r>
          </a:p>
          <a:p>
            <a:pPr marL="342900" lvl="0" indent="-342900" algn="just">
              <a:lnSpc>
                <a:spcPct val="115000"/>
              </a:lnSpc>
              <a:spcAft>
                <a:spcPts val="700"/>
              </a:spcAft>
              <a:buFont typeface="Arial" panose="020B0604020202020204" pitchFamily="34" charset="0"/>
              <a:buChar char="•"/>
            </a:pPr>
            <a:r>
              <a:rPr lang="pt-BR" sz="3600" b="1" kern="150" dirty="0">
                <a:latin typeface="OpenSymbol"/>
                <a:ea typeface="OpenSymbol"/>
                <a:cs typeface="OpenSymbol"/>
              </a:rPr>
              <a:t>Assessoramento jurídico</a:t>
            </a:r>
            <a:r>
              <a:rPr lang="pt-BR" sz="3600" kern="150" dirty="0">
                <a:latin typeface="OpenSymbol"/>
                <a:ea typeface="OpenSymbol"/>
                <a:cs typeface="OpenSymbol"/>
              </a:rPr>
              <a:t>: orientam os gestores na correta aplicação dos recursos e cumprimento das normas legais e regulatórias.</a:t>
            </a:r>
          </a:p>
          <a:p>
            <a:pPr marL="342900" lvl="0" indent="-342900" algn="just">
              <a:lnSpc>
                <a:spcPct val="115000"/>
              </a:lnSpc>
              <a:spcAft>
                <a:spcPts val="700"/>
              </a:spcAft>
              <a:buFont typeface="Arial" panose="020B0604020202020204" pitchFamily="34" charset="0"/>
              <a:buChar char="•"/>
            </a:pPr>
            <a:r>
              <a:rPr lang="pt-BR" sz="3600" b="1" kern="150" dirty="0">
                <a:latin typeface="OpenSymbol"/>
                <a:ea typeface="OpenSymbol"/>
                <a:cs typeface="OpenSymbol"/>
              </a:rPr>
              <a:t>Elaboração de defesas e recursos</a:t>
            </a:r>
            <a:r>
              <a:rPr lang="pt-BR" sz="3600" kern="150" dirty="0">
                <a:latin typeface="OpenSymbol"/>
                <a:ea typeface="OpenSymbol"/>
                <a:cs typeface="OpenSymbol"/>
              </a:rPr>
              <a:t>: atuam junto aos Tribunais de Contas e demais órgãos de controle, apresentando argumentos técnicos e jurídicos em caso de apontamentos ou </a:t>
            </a:r>
            <a:r>
              <a:rPr lang="pt-BR" sz="3600" kern="150" dirty="0" smtClean="0">
                <a:latin typeface="OpenSymbol"/>
                <a:ea typeface="OpenSymbol"/>
                <a:cs typeface="OpenSymbol"/>
              </a:rPr>
              <a:t>irregularidades, </a:t>
            </a:r>
            <a:r>
              <a:rPr lang="pt-BR" sz="3600" u="sng" kern="150" dirty="0" smtClean="0">
                <a:latin typeface="OpenSymbol"/>
                <a:ea typeface="OpenSymbol"/>
                <a:cs typeface="OpenSymbol"/>
              </a:rPr>
              <a:t>havendo interesse público envolvido.</a:t>
            </a:r>
            <a:endParaRPr lang="pt-BR" sz="3600" kern="150" dirty="0">
              <a:latin typeface="OpenSymbol"/>
              <a:ea typeface="OpenSymbol"/>
              <a:cs typeface="OpenSymbol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700"/>
              </a:spcAft>
              <a:buFont typeface="Arial" panose="020B0604020202020204" pitchFamily="34" charset="0"/>
              <a:buChar char="•"/>
            </a:pPr>
            <a:r>
              <a:rPr lang="pt-BR" sz="3600" b="1" kern="150" dirty="0">
                <a:latin typeface="OpenSymbol"/>
                <a:ea typeface="OpenSymbol"/>
                <a:cs typeface="OpenSymbol"/>
              </a:rPr>
              <a:t>Prevenção de riscos</a:t>
            </a:r>
            <a:r>
              <a:rPr lang="pt-BR" sz="3600" kern="150" dirty="0">
                <a:latin typeface="OpenSymbol"/>
                <a:ea typeface="OpenSymbol"/>
                <a:cs typeface="OpenSymbol"/>
              </a:rPr>
              <a:t>: promovem a revisão prévia de contratos, editais e atos administrativos, minimizando a possibilidade de erros que levem à reprovação de </a:t>
            </a:r>
            <a:r>
              <a:rPr lang="pt-BR" sz="3600" kern="150" dirty="0" smtClean="0">
                <a:latin typeface="OpenSymbol"/>
                <a:ea typeface="OpenSymbol"/>
                <a:cs typeface="OpenSymbol"/>
              </a:rPr>
              <a:t>contas.</a:t>
            </a:r>
          </a:p>
          <a:p>
            <a:pPr marL="342900" lvl="0" indent="-342900" algn="just">
              <a:lnSpc>
                <a:spcPct val="115000"/>
              </a:lnSpc>
              <a:spcAft>
                <a:spcPts val="700"/>
              </a:spcAft>
              <a:buFont typeface="Arial" panose="020B0604020202020204" pitchFamily="34" charset="0"/>
              <a:buChar char="•"/>
            </a:pPr>
            <a:r>
              <a:rPr lang="pt-BR" sz="3600" b="1" dirty="0" smtClean="0">
                <a:latin typeface="Liberation Serif"/>
                <a:ea typeface="NSimSun" panose="02010609030101010101" pitchFamily="49" charset="-122"/>
                <a:cs typeface="Arial" panose="020B0604020202020204" pitchFamily="34" charset="0"/>
              </a:rPr>
              <a:t>Educação </a:t>
            </a:r>
            <a:r>
              <a:rPr lang="pt-BR" sz="3600" b="1" dirty="0">
                <a:latin typeface="Liberation Serif"/>
                <a:ea typeface="NSimSun" panose="02010609030101010101" pitchFamily="49" charset="-122"/>
                <a:cs typeface="Arial" panose="020B0604020202020204" pitchFamily="34" charset="0"/>
              </a:rPr>
              <a:t>continuada</a:t>
            </a:r>
            <a:r>
              <a:rPr lang="pt-BR" sz="3600" dirty="0">
                <a:latin typeface="Liberation Serif"/>
                <a:ea typeface="NSimSun" panose="02010609030101010101" pitchFamily="49" charset="-122"/>
                <a:cs typeface="Arial" panose="020B0604020202020204" pitchFamily="34" charset="0"/>
              </a:rPr>
              <a:t>: participam da capacitação dos servidores quanto às boas práticas de gestão e prestação de contas.</a:t>
            </a:r>
            <a:endParaRPr lang="pt-BR" sz="3600" kern="150" dirty="0">
              <a:effectLst/>
              <a:latin typeface="OpenSymbol"/>
              <a:ea typeface="OpenSymbol"/>
              <a:cs typeface="OpenSymbol"/>
            </a:endParaRPr>
          </a:p>
        </p:txBody>
      </p:sp>
    </p:spTree>
    <p:extLst>
      <p:ext uri="{BB962C8B-B14F-4D97-AF65-F5344CB8AC3E}">
        <p14:creationId xmlns:p14="http://schemas.microsoft.com/office/powerpoint/2010/main" val="29976356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p15="http://schemas.microsoft.com/office/powerpoint/2012/main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Título 1"/>
          <p:cNvSpPr txBox="1"/>
          <p:nvPr/>
        </p:nvSpPr>
        <p:spPr>
          <a:xfrm>
            <a:off x="733680" y="744120"/>
            <a:ext cx="10515240" cy="81000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rmAutofit/>
          </a:bodyPr>
          <a:lstStyle/>
          <a:p>
            <a:pPr algn="ctr">
              <a:lnSpc>
                <a:spcPct val="90000"/>
              </a:lnSpc>
            </a:pPr>
            <a:r>
              <a:rPr lang="pt-BR" sz="4400" b="1" spc="-1" dirty="0" smtClean="0">
                <a:solidFill>
                  <a:srgbClr val="000000"/>
                </a:solidFill>
                <a:latin typeface="Calibri Light"/>
              </a:rPr>
              <a:t>PARTICIPAÇÃO DOS ADVOGADOS MUNICIPAIS</a:t>
            </a:r>
            <a:endParaRPr lang="pt-BR" sz="4400" b="1" strike="noStrike" spc="-1" dirty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75" name="Espaço Reservado para Conteúdo 2"/>
          <p:cNvSpPr txBox="1"/>
          <p:nvPr/>
        </p:nvSpPr>
        <p:spPr>
          <a:xfrm>
            <a:off x="446400" y="1593720"/>
            <a:ext cx="11073600" cy="4963680"/>
          </a:xfrm>
          <a:prstGeom prst="rect">
            <a:avLst/>
          </a:prstGeom>
          <a:noFill/>
          <a:ln w="0">
            <a:noFill/>
          </a:ln>
        </p:spPr>
        <p:txBody>
          <a:bodyPr>
            <a:normAutofit fontScale="62500" lnSpcReduction="20000"/>
          </a:bodyPr>
          <a:lstStyle/>
          <a:p>
            <a:pPr algn="just">
              <a:lnSpc>
                <a:spcPct val="115000"/>
              </a:lnSpc>
              <a:spcAft>
                <a:spcPts val="700"/>
              </a:spcAft>
            </a:pPr>
            <a:r>
              <a:rPr lang="pt-BR" sz="3600" kern="150" dirty="0" smtClean="0">
                <a:latin typeface="Liberation Serif"/>
                <a:ea typeface="NSimSun" panose="02010609030101010101" pitchFamily="49" charset="-122"/>
                <a:cs typeface="Arial" panose="020B0604020202020204" pitchFamily="34" charset="0"/>
              </a:rPr>
              <a:t>Os </a:t>
            </a:r>
            <a:r>
              <a:rPr lang="pt-BR" sz="3600" kern="150" dirty="0">
                <a:latin typeface="Liberation Serif"/>
                <a:ea typeface="NSimSun" panose="02010609030101010101" pitchFamily="49" charset="-122"/>
                <a:cs typeface="Arial" panose="020B0604020202020204" pitchFamily="34" charset="0"/>
              </a:rPr>
              <a:t>advogados públicos municipais exercem papel essencial na elaboração, defesa e acompanhamento da prestação de contas. Suas funções incluem:</a:t>
            </a:r>
          </a:p>
          <a:p>
            <a:pPr marL="342900" lvl="0" indent="-342900" algn="just">
              <a:lnSpc>
                <a:spcPct val="115000"/>
              </a:lnSpc>
              <a:spcAft>
                <a:spcPts val="700"/>
              </a:spcAft>
              <a:buFont typeface="Arial" panose="020B0604020202020204" pitchFamily="34" charset="0"/>
              <a:buChar char="•"/>
            </a:pPr>
            <a:r>
              <a:rPr lang="pt-BR" sz="3600" b="1" kern="150" dirty="0">
                <a:latin typeface="OpenSymbol"/>
                <a:ea typeface="OpenSymbol"/>
                <a:cs typeface="OpenSymbol"/>
              </a:rPr>
              <a:t>Assessoramento jurídico</a:t>
            </a:r>
            <a:r>
              <a:rPr lang="pt-BR" sz="3600" kern="150" dirty="0">
                <a:latin typeface="OpenSymbol"/>
                <a:ea typeface="OpenSymbol"/>
                <a:cs typeface="OpenSymbol"/>
              </a:rPr>
              <a:t>: orientam os gestores na correta aplicação dos recursos e cumprimento das normas legais e regulatórias.</a:t>
            </a:r>
          </a:p>
          <a:p>
            <a:pPr marL="342900" lvl="0" indent="-342900" algn="just">
              <a:lnSpc>
                <a:spcPct val="115000"/>
              </a:lnSpc>
              <a:spcAft>
                <a:spcPts val="700"/>
              </a:spcAft>
              <a:buFont typeface="Arial" panose="020B0604020202020204" pitchFamily="34" charset="0"/>
              <a:buChar char="•"/>
            </a:pPr>
            <a:r>
              <a:rPr lang="pt-BR" sz="3600" b="1" kern="150" dirty="0">
                <a:latin typeface="OpenSymbol"/>
                <a:ea typeface="OpenSymbol"/>
                <a:cs typeface="OpenSymbol"/>
              </a:rPr>
              <a:t>Elaboração de defesas e recursos</a:t>
            </a:r>
            <a:r>
              <a:rPr lang="pt-BR" sz="3600" kern="150" dirty="0">
                <a:latin typeface="OpenSymbol"/>
                <a:ea typeface="OpenSymbol"/>
                <a:cs typeface="OpenSymbol"/>
              </a:rPr>
              <a:t>: atuam junto aos Tribunais de Contas e demais órgãos de controle, apresentando argumentos técnicos e jurídicos em caso de apontamentos ou </a:t>
            </a:r>
            <a:r>
              <a:rPr lang="pt-BR" sz="3600" kern="150" dirty="0" smtClean="0">
                <a:latin typeface="OpenSymbol"/>
                <a:ea typeface="OpenSymbol"/>
                <a:cs typeface="OpenSymbol"/>
              </a:rPr>
              <a:t>irregularidades, </a:t>
            </a:r>
            <a:r>
              <a:rPr lang="pt-BR" sz="3600" u="sng" kern="150" dirty="0" smtClean="0">
                <a:latin typeface="OpenSymbol"/>
                <a:ea typeface="OpenSymbol"/>
                <a:cs typeface="OpenSymbol"/>
              </a:rPr>
              <a:t>havendo interesse público envolvido.</a:t>
            </a:r>
            <a:endParaRPr lang="pt-BR" sz="3600" kern="150" dirty="0">
              <a:latin typeface="OpenSymbol"/>
              <a:ea typeface="OpenSymbol"/>
              <a:cs typeface="OpenSymbol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700"/>
              </a:spcAft>
              <a:buFont typeface="Arial" panose="020B0604020202020204" pitchFamily="34" charset="0"/>
              <a:buChar char="•"/>
            </a:pPr>
            <a:r>
              <a:rPr lang="pt-BR" sz="3600" b="1" kern="150" dirty="0">
                <a:latin typeface="OpenSymbol"/>
                <a:ea typeface="OpenSymbol"/>
                <a:cs typeface="OpenSymbol"/>
              </a:rPr>
              <a:t>Prevenção de riscos</a:t>
            </a:r>
            <a:r>
              <a:rPr lang="pt-BR" sz="3600" kern="150" dirty="0">
                <a:latin typeface="OpenSymbol"/>
                <a:ea typeface="OpenSymbol"/>
                <a:cs typeface="OpenSymbol"/>
              </a:rPr>
              <a:t>: promovem a revisão prévia de contratos, editais e atos administrativos, minimizando a possibilidade de erros que levem à reprovação de </a:t>
            </a:r>
            <a:r>
              <a:rPr lang="pt-BR" sz="3600" kern="150" dirty="0" smtClean="0">
                <a:latin typeface="OpenSymbol"/>
                <a:ea typeface="OpenSymbol"/>
                <a:cs typeface="OpenSymbol"/>
              </a:rPr>
              <a:t>contas.</a:t>
            </a:r>
          </a:p>
          <a:p>
            <a:pPr marL="342900" lvl="0" indent="-342900" algn="just">
              <a:lnSpc>
                <a:spcPct val="115000"/>
              </a:lnSpc>
              <a:spcAft>
                <a:spcPts val="700"/>
              </a:spcAft>
              <a:buFont typeface="Arial" panose="020B0604020202020204" pitchFamily="34" charset="0"/>
              <a:buChar char="•"/>
            </a:pPr>
            <a:r>
              <a:rPr lang="pt-BR" sz="3600" b="1" dirty="0" smtClean="0">
                <a:latin typeface="Liberation Serif"/>
                <a:ea typeface="NSimSun" panose="02010609030101010101" pitchFamily="49" charset="-122"/>
                <a:cs typeface="Arial" panose="020B0604020202020204" pitchFamily="34" charset="0"/>
              </a:rPr>
              <a:t>Educação </a:t>
            </a:r>
            <a:r>
              <a:rPr lang="pt-BR" sz="3600" b="1" dirty="0">
                <a:latin typeface="Liberation Serif"/>
                <a:ea typeface="NSimSun" panose="02010609030101010101" pitchFamily="49" charset="-122"/>
                <a:cs typeface="Arial" panose="020B0604020202020204" pitchFamily="34" charset="0"/>
              </a:rPr>
              <a:t>continuada</a:t>
            </a:r>
            <a:r>
              <a:rPr lang="pt-BR" sz="3600" dirty="0">
                <a:latin typeface="Liberation Serif"/>
                <a:ea typeface="NSimSun" panose="02010609030101010101" pitchFamily="49" charset="-122"/>
                <a:cs typeface="Arial" panose="020B0604020202020204" pitchFamily="34" charset="0"/>
              </a:rPr>
              <a:t>: participam da capacitação dos servidores quanto às boas práticas de gestão e prestação de contas.</a:t>
            </a:r>
            <a:endParaRPr lang="pt-BR" sz="3600" kern="150" dirty="0">
              <a:effectLst/>
              <a:latin typeface="OpenSymbol"/>
              <a:ea typeface="OpenSymbol"/>
              <a:cs typeface="OpenSymbol"/>
            </a:endParaRPr>
          </a:p>
        </p:txBody>
      </p:sp>
    </p:spTree>
    <p:extLst>
      <p:ext uri="{BB962C8B-B14F-4D97-AF65-F5344CB8AC3E}">
        <p14:creationId xmlns:p14="http://schemas.microsoft.com/office/powerpoint/2010/main" val="4996857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p15="http://schemas.microsoft.com/office/powerpoint/2012/main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Título 1"/>
          <p:cNvSpPr txBox="1"/>
          <p:nvPr/>
        </p:nvSpPr>
        <p:spPr>
          <a:xfrm>
            <a:off x="733680" y="744120"/>
            <a:ext cx="10515240" cy="81000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rmAutofit fontScale="92500"/>
          </a:bodyPr>
          <a:lstStyle/>
          <a:p>
            <a:pPr algn="ctr">
              <a:lnSpc>
                <a:spcPct val="90000"/>
              </a:lnSpc>
            </a:pPr>
            <a:r>
              <a:rPr lang="pt-BR" sz="4400" b="1" spc="-1" dirty="0" smtClean="0">
                <a:solidFill>
                  <a:srgbClr val="000000"/>
                </a:solidFill>
                <a:latin typeface="Calibri Light"/>
              </a:rPr>
              <a:t>DIFERENÇA ENTRE PROCEDIMENTO E PROCESSO</a:t>
            </a:r>
            <a:endParaRPr lang="pt-BR" sz="4400" b="1" strike="noStrike" spc="-1" dirty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75" name="Espaço Reservado para Conteúdo 2"/>
          <p:cNvSpPr txBox="1"/>
          <p:nvPr/>
        </p:nvSpPr>
        <p:spPr>
          <a:xfrm>
            <a:off x="446400" y="1593720"/>
            <a:ext cx="11073600" cy="4963680"/>
          </a:xfrm>
          <a:prstGeom prst="rect">
            <a:avLst/>
          </a:prstGeom>
          <a:noFill/>
          <a:ln w="0">
            <a:noFill/>
          </a:ln>
        </p:spPr>
        <p:txBody>
          <a:bodyPr>
            <a:normAutofit fontScale="92500" lnSpcReduction="10000"/>
          </a:bodyPr>
          <a:lstStyle/>
          <a:p>
            <a:pPr algn="just"/>
            <a:r>
              <a:rPr lang="pt-BR" sz="3200" b="1" u="sng" strike="noStrike" spc="-1" dirty="0" smtClean="0">
                <a:solidFill>
                  <a:srgbClr val="000000"/>
                </a:solidFill>
                <a:latin typeface="Calibre"/>
              </a:rPr>
              <a:t>PROCEDIMENTO</a:t>
            </a:r>
            <a:r>
              <a:rPr lang="pt-BR" sz="3200" b="0" strike="noStrike" spc="-1" dirty="0" smtClean="0">
                <a:solidFill>
                  <a:srgbClr val="000000"/>
                </a:solidFill>
                <a:latin typeface="Calibre"/>
              </a:rPr>
              <a:t> – </a:t>
            </a:r>
            <a:r>
              <a:rPr lang="pt-BR" sz="3200" u="sng" dirty="0" smtClean="0">
                <a:solidFill>
                  <a:srgbClr val="212529"/>
                </a:solidFill>
                <a:latin typeface="Open Sans"/>
              </a:rPr>
              <a:t>sequências de atos ordenados com vistas à produção de um efeito jurídico final</a:t>
            </a:r>
            <a:r>
              <a:rPr lang="pt-BR" sz="3200" dirty="0" smtClean="0">
                <a:solidFill>
                  <a:srgbClr val="212529"/>
                </a:solidFill>
                <a:latin typeface="Open Sans"/>
              </a:rPr>
              <a:t>, </a:t>
            </a:r>
            <a:r>
              <a:rPr lang="pt-BR" sz="3200" dirty="0">
                <a:solidFill>
                  <a:srgbClr val="212529"/>
                </a:solidFill>
                <a:latin typeface="Open Sans"/>
              </a:rPr>
              <a:t>mas que não asseguram a participação dos </a:t>
            </a:r>
            <a:r>
              <a:rPr lang="pt-BR" sz="3200" dirty="0" smtClean="0">
                <a:solidFill>
                  <a:srgbClr val="212529"/>
                </a:solidFill>
                <a:latin typeface="Open Sans"/>
              </a:rPr>
              <a:t>interessados. </a:t>
            </a:r>
            <a:r>
              <a:rPr lang="pt-BR" sz="3200" u="sng" dirty="0" smtClean="0">
                <a:solidFill>
                  <a:srgbClr val="212529"/>
                </a:solidFill>
                <a:latin typeface="Open Sans"/>
              </a:rPr>
              <a:t>Procedimento </a:t>
            </a:r>
            <a:r>
              <a:rPr lang="pt-BR" sz="3200" u="sng" dirty="0">
                <a:solidFill>
                  <a:srgbClr val="212529"/>
                </a:solidFill>
                <a:latin typeface="Open Sans"/>
              </a:rPr>
              <a:t>é a forma como o processo se exterioriza no mundo </a:t>
            </a:r>
            <a:r>
              <a:rPr lang="pt-BR" sz="3200" u="sng" dirty="0" smtClean="0">
                <a:solidFill>
                  <a:srgbClr val="212529"/>
                </a:solidFill>
                <a:latin typeface="Open Sans"/>
              </a:rPr>
              <a:t>fenomênico</a:t>
            </a:r>
            <a:r>
              <a:rPr lang="pt-BR" sz="3200" dirty="0" smtClean="0">
                <a:solidFill>
                  <a:srgbClr val="212529"/>
                </a:solidFill>
                <a:latin typeface="Open Sans"/>
              </a:rPr>
              <a:t>.</a:t>
            </a:r>
          </a:p>
          <a:p>
            <a:pPr algn="just"/>
            <a:endParaRPr lang="pt-BR" sz="3200" dirty="0">
              <a:solidFill>
                <a:srgbClr val="212529"/>
              </a:solidFill>
              <a:latin typeface="Open Sans"/>
            </a:endParaRPr>
          </a:p>
          <a:p>
            <a:pPr algn="just"/>
            <a:r>
              <a:rPr lang="pt-BR" sz="3200" b="1" u="sng" dirty="0" smtClean="0">
                <a:solidFill>
                  <a:srgbClr val="212529"/>
                </a:solidFill>
                <a:latin typeface="Open Sans"/>
              </a:rPr>
              <a:t>PROCESSO</a:t>
            </a:r>
            <a:r>
              <a:rPr lang="pt-BR" sz="3200" dirty="0" smtClean="0">
                <a:solidFill>
                  <a:srgbClr val="212529"/>
                </a:solidFill>
                <a:latin typeface="Open Sans"/>
              </a:rPr>
              <a:t> - </a:t>
            </a:r>
            <a:r>
              <a:rPr lang="pt-BR" sz="3200" i="1" dirty="0">
                <a:solidFill>
                  <a:srgbClr val="212529"/>
                </a:solidFill>
                <a:latin typeface="Open Sans"/>
              </a:rPr>
              <a:t>processo pode ser compreendido como um </a:t>
            </a:r>
            <a:r>
              <a:rPr lang="pt-BR" sz="3200" i="1" u="sng" dirty="0">
                <a:solidFill>
                  <a:srgbClr val="212529"/>
                </a:solidFill>
                <a:latin typeface="Open Sans"/>
              </a:rPr>
              <a:t>complexo de relações jurídicas que instrumentaliza a criação de uma norma </a:t>
            </a:r>
            <a:r>
              <a:rPr lang="pt-BR" sz="3200" i="1" u="sng" dirty="0" smtClean="0">
                <a:solidFill>
                  <a:srgbClr val="212529"/>
                </a:solidFill>
                <a:latin typeface="Open Sans"/>
              </a:rPr>
              <a:t>jurídica</a:t>
            </a:r>
            <a:r>
              <a:rPr lang="pt-BR" sz="3200" i="1" dirty="0" smtClean="0">
                <a:solidFill>
                  <a:srgbClr val="212529"/>
                </a:solidFill>
                <a:latin typeface="Open Sans"/>
              </a:rPr>
              <a:t>. </a:t>
            </a:r>
            <a:r>
              <a:rPr lang="pt-BR" sz="3200" i="1" dirty="0">
                <a:solidFill>
                  <a:srgbClr val="212529"/>
                </a:solidFill>
                <a:latin typeface="Open Sans"/>
              </a:rPr>
              <a:t>O</a:t>
            </a:r>
            <a:r>
              <a:rPr lang="pt-BR" sz="3200" i="1" dirty="0" smtClean="0">
                <a:solidFill>
                  <a:srgbClr val="212529"/>
                </a:solidFill>
                <a:latin typeface="Open Sans"/>
              </a:rPr>
              <a:t> </a:t>
            </a:r>
            <a:r>
              <a:rPr lang="pt-BR" sz="3200" i="1" dirty="0">
                <a:solidFill>
                  <a:srgbClr val="212529"/>
                </a:solidFill>
                <a:latin typeface="Open Sans"/>
              </a:rPr>
              <a:t>processo (espécie) </a:t>
            </a:r>
            <a:r>
              <a:rPr lang="pt-BR" sz="3200" i="1" u="sng" dirty="0">
                <a:solidFill>
                  <a:srgbClr val="212529"/>
                </a:solidFill>
                <a:latin typeface="Open Sans"/>
              </a:rPr>
              <a:t>é um procedimento (gênero) que se realiza em contraditório</a:t>
            </a:r>
            <a:r>
              <a:rPr lang="pt-BR" sz="3200" i="1" dirty="0">
                <a:solidFill>
                  <a:srgbClr val="212529"/>
                </a:solidFill>
                <a:latin typeface="Open Sans"/>
              </a:rPr>
              <a:t>.</a:t>
            </a:r>
            <a:r>
              <a:rPr lang="pt-BR" sz="3200" dirty="0" smtClean="0">
                <a:solidFill>
                  <a:srgbClr val="212529"/>
                </a:solidFill>
                <a:latin typeface="Open Sans"/>
              </a:rPr>
              <a:t> Presença de </a:t>
            </a:r>
            <a:r>
              <a:rPr lang="pt-BR" sz="3200" u="sng" dirty="0">
                <a:solidFill>
                  <a:srgbClr val="212529"/>
                </a:solidFill>
                <a:latin typeface="Open Sans"/>
              </a:rPr>
              <a:t>relação jurídica entre a </a:t>
            </a:r>
            <a:r>
              <a:rPr lang="pt-BR" sz="3200" u="sng" dirty="0" smtClean="0">
                <a:solidFill>
                  <a:srgbClr val="212529"/>
                </a:solidFill>
                <a:latin typeface="Open Sans"/>
              </a:rPr>
              <a:t>autoridade que decide </a:t>
            </a:r>
            <a:r>
              <a:rPr lang="pt-BR" sz="3200" u="sng" dirty="0">
                <a:solidFill>
                  <a:srgbClr val="212529"/>
                </a:solidFill>
                <a:latin typeface="Open Sans"/>
              </a:rPr>
              <a:t>e o destinatário da decisão</a:t>
            </a:r>
            <a:r>
              <a:rPr lang="pt-BR" sz="3200" dirty="0">
                <a:solidFill>
                  <a:srgbClr val="212529"/>
                </a:solidFill>
                <a:latin typeface="Open Sans"/>
              </a:rPr>
              <a:t>.</a:t>
            </a:r>
            <a:endParaRPr lang="pt-BR" sz="3200" dirty="0" smtClean="0">
              <a:solidFill>
                <a:srgbClr val="212529"/>
              </a:solidFill>
              <a:latin typeface="Open Sans"/>
            </a:endParaRPr>
          </a:p>
          <a:p>
            <a:pPr algn="just"/>
            <a:endParaRPr lang="pt-BR" sz="3200" b="0" strike="noStrike" spc="-1" dirty="0">
              <a:solidFill>
                <a:srgbClr val="000000"/>
              </a:solidFill>
              <a:latin typeface="Calibre"/>
            </a:endParaRPr>
          </a:p>
        </p:txBody>
      </p:sp>
    </p:spTree>
    <p:extLst>
      <p:ext uri="{BB962C8B-B14F-4D97-AF65-F5344CB8AC3E}">
        <p14:creationId xmlns:p14="http://schemas.microsoft.com/office/powerpoint/2010/main" val="10368413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p15="http://schemas.microsoft.com/office/powerpoint/2012/main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Título 1"/>
          <p:cNvSpPr txBox="1"/>
          <p:nvPr/>
        </p:nvSpPr>
        <p:spPr>
          <a:xfrm>
            <a:off x="733680" y="744120"/>
            <a:ext cx="10515240" cy="81000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rmAutofit fontScale="70000" lnSpcReduction="20000"/>
          </a:bodyPr>
          <a:lstStyle/>
          <a:p>
            <a:pPr algn="ctr">
              <a:lnSpc>
                <a:spcPct val="90000"/>
              </a:lnSpc>
            </a:pPr>
            <a:r>
              <a:rPr lang="pt-BR" sz="4400" b="1" spc="-1" dirty="0" smtClean="0">
                <a:solidFill>
                  <a:srgbClr val="000000"/>
                </a:solidFill>
                <a:latin typeface="Calibri Light"/>
              </a:rPr>
              <a:t>PROCESSO E PROCEDIMENTOS NO TRIBUNAL DE CONTAS – LC 113/2005 – LEI ORGÂNICA DO TCE/PR</a:t>
            </a:r>
            <a:endParaRPr lang="pt-BR" sz="4400" b="1" strike="noStrike" spc="-1" dirty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75" name="Espaço Reservado para Conteúdo 2"/>
          <p:cNvSpPr txBox="1"/>
          <p:nvPr/>
        </p:nvSpPr>
        <p:spPr>
          <a:xfrm>
            <a:off x="446400" y="1593720"/>
            <a:ext cx="11073600" cy="4963680"/>
          </a:xfrm>
          <a:prstGeom prst="rect">
            <a:avLst/>
          </a:prstGeom>
          <a:noFill/>
          <a:ln w="0">
            <a:noFill/>
          </a:ln>
        </p:spPr>
        <p:txBody>
          <a:bodyPr>
            <a:normAutofit/>
          </a:bodyPr>
          <a:lstStyle/>
          <a:p>
            <a:pPr algn="just"/>
            <a:endParaRPr lang="pt-BR" sz="3200" b="0" strike="noStrike" spc="-1" dirty="0">
              <a:solidFill>
                <a:srgbClr val="000000"/>
              </a:solidFill>
              <a:latin typeface="Calibre"/>
            </a:endParaRPr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94730" y="1742839"/>
            <a:ext cx="9602540" cy="36310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38371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p15="http://schemas.microsoft.com/office/powerpoint/2012/main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Título 1"/>
          <p:cNvSpPr txBox="1"/>
          <p:nvPr/>
        </p:nvSpPr>
        <p:spPr>
          <a:xfrm>
            <a:off x="733680" y="744120"/>
            <a:ext cx="10515240" cy="81000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rmAutofit fontScale="70000" lnSpcReduction="20000"/>
          </a:bodyPr>
          <a:lstStyle/>
          <a:p>
            <a:pPr algn="ctr">
              <a:lnSpc>
                <a:spcPct val="90000"/>
              </a:lnSpc>
            </a:pPr>
            <a:r>
              <a:rPr lang="pt-BR" sz="4400" b="1" spc="-1" dirty="0" smtClean="0">
                <a:solidFill>
                  <a:srgbClr val="000000"/>
                </a:solidFill>
                <a:latin typeface="Calibri Light"/>
              </a:rPr>
              <a:t>PROCESSO E PROCEDIMENTOS NO TRIBUNAL DE CONTAS – LC 113/2005 – LEI ORGÂNICA DO TCE/PR</a:t>
            </a:r>
            <a:endParaRPr lang="pt-BR" sz="4400" b="1" strike="noStrike" spc="-1" dirty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75" name="Espaço Reservado para Conteúdo 2"/>
          <p:cNvSpPr txBox="1"/>
          <p:nvPr/>
        </p:nvSpPr>
        <p:spPr>
          <a:xfrm>
            <a:off x="446400" y="1593720"/>
            <a:ext cx="11073600" cy="4963680"/>
          </a:xfrm>
          <a:prstGeom prst="rect">
            <a:avLst/>
          </a:prstGeom>
          <a:noFill/>
          <a:ln w="0">
            <a:noFill/>
          </a:ln>
        </p:spPr>
        <p:txBody>
          <a:bodyPr>
            <a:normAutofit/>
          </a:bodyPr>
          <a:lstStyle/>
          <a:p>
            <a:pPr algn="just"/>
            <a:endParaRPr lang="pt-BR" sz="3200" b="0" strike="noStrike" spc="-1" dirty="0">
              <a:solidFill>
                <a:srgbClr val="000000"/>
              </a:solidFill>
              <a:latin typeface="Calibre"/>
            </a:endParaRPr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89940" y="1633287"/>
            <a:ext cx="9812119" cy="40078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05912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p15="http://schemas.microsoft.com/office/powerpoint/2012/main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Espaço Reservado para Conteúdo 2"/>
          <p:cNvSpPr txBox="1"/>
          <p:nvPr/>
        </p:nvSpPr>
        <p:spPr>
          <a:xfrm>
            <a:off x="516240" y="781560"/>
            <a:ext cx="11370600" cy="5633640"/>
          </a:xfrm>
          <a:prstGeom prst="rect">
            <a:avLst/>
          </a:prstGeom>
          <a:noFill/>
          <a:ln w="0">
            <a:noFill/>
          </a:ln>
        </p:spPr>
        <p:txBody>
          <a:bodyPr>
            <a:normAutofit fontScale="88500" lnSpcReduction="10000"/>
          </a:bodyPr>
          <a:lstStyle/>
          <a:p>
            <a:pPr marL="228600" indent="-228240" algn="ctr">
              <a:lnSpc>
                <a:spcPct val="90000"/>
              </a:lnSpc>
              <a:spcBef>
                <a:spcPts val="1001"/>
              </a:spcBef>
              <a:tabLst>
                <a:tab pos="0" algn="l"/>
              </a:tabLst>
            </a:pPr>
            <a:r>
              <a:rPr lang="pt-BR" sz="3300" b="1" strike="noStrike" spc="-1" dirty="0">
                <a:solidFill>
                  <a:srgbClr val="141414"/>
                </a:solidFill>
                <a:latin typeface="Arial"/>
              </a:rPr>
              <a:t>JOÃO PAULO PENHA</a:t>
            </a:r>
            <a:endParaRPr lang="pt-BR" sz="3300" b="0" strike="noStrike" spc="-1" dirty="0">
              <a:solidFill>
                <a:srgbClr val="000000"/>
              </a:solidFill>
              <a:latin typeface="Calibri"/>
            </a:endParaRPr>
          </a:p>
          <a:p>
            <a:pPr algn="ctr">
              <a:lnSpc>
                <a:spcPct val="90000"/>
              </a:lnSpc>
              <a:spcBef>
                <a:spcPts val="1001"/>
              </a:spcBef>
              <a:tabLst>
                <a:tab pos="0" algn="l"/>
              </a:tabLst>
            </a:pPr>
            <a:endParaRPr lang="pt-BR" sz="3300" b="0" strike="noStrike" spc="-1" dirty="0">
              <a:solidFill>
                <a:srgbClr val="000000"/>
              </a:solidFill>
              <a:latin typeface="Calibri"/>
            </a:endParaRPr>
          </a:p>
          <a:p>
            <a:pPr marL="228600" indent="-228240" algn="just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  <a:tabLst>
                <a:tab pos="0" algn="l"/>
              </a:tabLst>
            </a:pPr>
            <a:r>
              <a:rPr lang="pt-BR" sz="2800" b="1" strike="noStrike" spc="-1" dirty="0">
                <a:solidFill>
                  <a:srgbClr val="000000"/>
                </a:solidFill>
                <a:latin typeface="Arial"/>
              </a:rPr>
              <a:t>Servidor Público </a:t>
            </a:r>
            <a:r>
              <a:rPr lang="pt-BR" sz="2800" b="0" strike="noStrike" spc="-1" dirty="0">
                <a:solidFill>
                  <a:srgbClr val="000000"/>
                </a:solidFill>
                <a:latin typeface="Arial"/>
              </a:rPr>
              <a:t>desde 2004 (CISNORPI, PM de Jacarezinho/PR; CM de Jacarezinho/PR; CM de Ourinhos/SP)</a:t>
            </a:r>
            <a:endParaRPr lang="pt-BR" sz="2800" b="0" strike="noStrike" spc="-1" dirty="0">
              <a:solidFill>
                <a:srgbClr val="000000"/>
              </a:solidFill>
              <a:latin typeface="Calibri"/>
            </a:endParaRPr>
          </a:p>
          <a:p>
            <a:pPr marL="228600" indent="-228240" algn="just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  <a:tabLst>
                <a:tab pos="0" algn="l"/>
              </a:tabLst>
            </a:pPr>
            <a:r>
              <a:rPr lang="pt-BR" sz="2800" b="1" strike="noStrike" spc="-1" dirty="0" smtClean="0">
                <a:solidFill>
                  <a:srgbClr val="000000"/>
                </a:solidFill>
                <a:latin typeface="Arial"/>
              </a:rPr>
              <a:t>Procurador </a:t>
            </a:r>
            <a:r>
              <a:rPr lang="pt-BR" sz="2800" b="1" strike="noStrike" spc="-1" dirty="0">
                <a:solidFill>
                  <a:srgbClr val="000000"/>
                </a:solidFill>
                <a:latin typeface="Arial"/>
              </a:rPr>
              <a:t>Legislativo </a:t>
            </a:r>
            <a:r>
              <a:rPr lang="pt-BR" sz="2800" b="0" strike="noStrike" spc="-1" dirty="0">
                <a:solidFill>
                  <a:srgbClr val="000000"/>
                </a:solidFill>
                <a:latin typeface="Arial"/>
              </a:rPr>
              <a:t>da Câmara Municipal de Ourinhos/SP desde 2013.</a:t>
            </a:r>
            <a:endParaRPr lang="pt-BR" sz="2800" b="0" strike="noStrike" spc="-1" dirty="0">
              <a:solidFill>
                <a:srgbClr val="000000"/>
              </a:solidFill>
              <a:latin typeface="Calibri"/>
            </a:endParaRPr>
          </a:p>
          <a:p>
            <a:pPr marL="228600" indent="-228240" algn="just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  <a:tabLst>
                <a:tab pos="0" algn="l"/>
              </a:tabLst>
            </a:pPr>
            <a:r>
              <a:rPr lang="pt-BR" sz="2800" b="1" strike="noStrike" spc="-1" dirty="0">
                <a:solidFill>
                  <a:srgbClr val="000000"/>
                </a:solidFill>
                <a:latin typeface="Arial"/>
              </a:rPr>
              <a:t>Graduado</a:t>
            </a:r>
            <a:r>
              <a:rPr lang="pt-BR" sz="2800" b="0" strike="noStrike" spc="-1" dirty="0">
                <a:solidFill>
                  <a:srgbClr val="000000"/>
                </a:solidFill>
                <a:latin typeface="Arial"/>
              </a:rPr>
              <a:t> em Direito pela UENP;</a:t>
            </a:r>
            <a:endParaRPr lang="pt-BR" sz="2800" b="0" strike="noStrike" spc="-1" dirty="0">
              <a:solidFill>
                <a:srgbClr val="000000"/>
              </a:solidFill>
              <a:latin typeface="Calibri"/>
            </a:endParaRPr>
          </a:p>
          <a:p>
            <a:pPr marL="228600" indent="-22824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  <a:tabLst>
                <a:tab pos="0" algn="l"/>
              </a:tabLst>
            </a:pPr>
            <a:r>
              <a:rPr lang="pt-BR" sz="2800" b="1" strike="noStrike" spc="-1" dirty="0">
                <a:solidFill>
                  <a:srgbClr val="000000"/>
                </a:solidFill>
                <a:latin typeface="Arial"/>
              </a:rPr>
              <a:t>Pós-Graduado</a:t>
            </a:r>
            <a:r>
              <a:rPr lang="pt-BR" sz="2800" b="0" strike="noStrike" spc="-1" dirty="0">
                <a:solidFill>
                  <a:srgbClr val="000000"/>
                </a:solidFill>
                <a:latin typeface="Arial"/>
              </a:rPr>
              <a:t> em Direito do Estado pela UEL;</a:t>
            </a:r>
            <a:endParaRPr lang="pt-BR" sz="2800" b="0" strike="noStrike" spc="-1" dirty="0">
              <a:solidFill>
                <a:srgbClr val="000000"/>
              </a:solidFill>
              <a:latin typeface="Calibri"/>
            </a:endParaRPr>
          </a:p>
          <a:p>
            <a:pPr marL="228600" indent="-22824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  <a:tabLst>
                <a:tab pos="0" algn="l"/>
              </a:tabLst>
            </a:pPr>
            <a:r>
              <a:rPr lang="pt-BR" sz="2800" b="1" strike="noStrike" spc="-1" dirty="0">
                <a:solidFill>
                  <a:srgbClr val="000000"/>
                </a:solidFill>
                <a:latin typeface="Arial"/>
              </a:rPr>
              <a:t>Mestre</a:t>
            </a:r>
            <a:r>
              <a:rPr lang="pt-BR" sz="2800" b="0" strike="noStrike" spc="-1" dirty="0">
                <a:solidFill>
                  <a:srgbClr val="000000"/>
                </a:solidFill>
                <a:latin typeface="Arial"/>
              </a:rPr>
              <a:t> em Ciência Jurídica pela UENP;</a:t>
            </a:r>
            <a:endParaRPr lang="pt-BR" sz="2800" b="0" strike="noStrike" spc="-1" dirty="0">
              <a:solidFill>
                <a:srgbClr val="000000"/>
              </a:solidFill>
              <a:latin typeface="Calibri"/>
            </a:endParaRPr>
          </a:p>
          <a:p>
            <a:pPr marL="228600" indent="-22824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  <a:tabLst>
                <a:tab pos="0" algn="l"/>
              </a:tabLst>
            </a:pPr>
            <a:r>
              <a:rPr lang="pt-BR" sz="2800" b="1" strike="noStrike" spc="-1" dirty="0">
                <a:solidFill>
                  <a:srgbClr val="000000"/>
                </a:solidFill>
                <a:latin typeface="Arial"/>
              </a:rPr>
              <a:t>Sócio</a:t>
            </a:r>
            <a:r>
              <a:rPr lang="pt-BR" sz="2800" b="0" strike="noStrike" spc="-1" dirty="0">
                <a:solidFill>
                  <a:srgbClr val="000000"/>
                </a:solidFill>
                <a:latin typeface="Arial"/>
              </a:rPr>
              <a:t> do escritório “</a:t>
            </a:r>
            <a:r>
              <a:rPr lang="pt-BR" sz="2800" b="1" strike="noStrike" spc="-1" dirty="0">
                <a:solidFill>
                  <a:srgbClr val="000000"/>
                </a:solidFill>
                <a:latin typeface="Arial"/>
              </a:rPr>
              <a:t>Morais &amp; Penha – Advocacia</a:t>
            </a:r>
            <a:r>
              <a:rPr lang="pt-BR" sz="2800" b="0" strike="noStrike" spc="-1" dirty="0">
                <a:solidFill>
                  <a:srgbClr val="000000"/>
                </a:solidFill>
                <a:latin typeface="Arial"/>
              </a:rPr>
              <a:t>” localizado em Jacarezinho/PR.</a:t>
            </a:r>
            <a:endParaRPr lang="pt-BR" sz="2800" b="0" strike="noStrike" spc="-1" dirty="0">
              <a:solidFill>
                <a:srgbClr val="000000"/>
              </a:solidFill>
              <a:latin typeface="Calibri"/>
            </a:endParaRPr>
          </a:p>
          <a:p>
            <a:pPr marL="228600" indent="-228240">
              <a:lnSpc>
                <a:spcPct val="90000"/>
              </a:lnSpc>
              <a:spcBef>
                <a:spcPts val="1001"/>
              </a:spcBef>
              <a:buClr>
                <a:srgbClr val="141414"/>
              </a:buClr>
              <a:buFont typeface="Arial"/>
              <a:buChar char="•"/>
              <a:tabLst>
                <a:tab pos="0" algn="l"/>
              </a:tabLst>
            </a:pPr>
            <a:r>
              <a:rPr lang="pt-BR" sz="2800" b="1" strike="noStrike" spc="-1" dirty="0">
                <a:solidFill>
                  <a:srgbClr val="141414"/>
                </a:solidFill>
                <a:latin typeface="Arial"/>
              </a:rPr>
              <a:t>E-mail: </a:t>
            </a:r>
            <a:r>
              <a:rPr lang="pt-BR" sz="2800" b="1" strike="noStrike" spc="-1" dirty="0">
                <a:solidFill>
                  <a:srgbClr val="141414"/>
                </a:solidFill>
                <a:latin typeface="Arial"/>
                <a:hlinkClick r:id="rId3"/>
              </a:rPr>
              <a:t>jppenha@adv.oabsp.org.br</a:t>
            </a:r>
            <a:r>
              <a:rPr lang="pt-BR" sz="2800" b="1" strike="noStrike" spc="-1" dirty="0">
                <a:solidFill>
                  <a:srgbClr val="141414"/>
                </a:solidFill>
                <a:latin typeface="Arial"/>
              </a:rPr>
              <a:t> </a:t>
            </a:r>
            <a:endParaRPr lang="pt-BR" sz="2800" b="0" strike="noStrike" spc="-1" dirty="0">
              <a:solidFill>
                <a:srgbClr val="000000"/>
              </a:solidFill>
              <a:latin typeface="Calibri"/>
            </a:endParaRPr>
          </a:p>
          <a:p>
            <a:pPr marL="228600" indent="-228240">
              <a:lnSpc>
                <a:spcPct val="90000"/>
              </a:lnSpc>
              <a:spcBef>
                <a:spcPts val="1001"/>
              </a:spcBef>
              <a:buClr>
                <a:srgbClr val="141414"/>
              </a:buClr>
              <a:buFont typeface="Arial"/>
              <a:buChar char="•"/>
              <a:tabLst>
                <a:tab pos="0" algn="l"/>
              </a:tabLst>
            </a:pPr>
            <a:r>
              <a:rPr lang="pt-BR" sz="2800" b="1" strike="noStrike" spc="-1" dirty="0">
                <a:solidFill>
                  <a:srgbClr val="141414"/>
                </a:solidFill>
                <a:latin typeface="Arial"/>
              </a:rPr>
              <a:t>WhatsApp: </a:t>
            </a:r>
            <a:r>
              <a:rPr lang="pt-BR" sz="2800" b="0" strike="noStrike" spc="-1" dirty="0">
                <a:solidFill>
                  <a:srgbClr val="141414"/>
                </a:solidFill>
                <a:latin typeface="Arial"/>
              </a:rPr>
              <a:t>43-99116-1210</a:t>
            </a:r>
            <a:endParaRPr lang="pt-BR" sz="2800" b="0" strike="noStrike" spc="-1" dirty="0">
              <a:solidFill>
                <a:srgbClr val="000000"/>
              </a:solidFill>
              <a:latin typeface="Calibri"/>
            </a:endParaRPr>
          </a:p>
          <a:p>
            <a:pPr marL="228600" indent="-228240">
              <a:lnSpc>
                <a:spcPct val="90000"/>
              </a:lnSpc>
              <a:spcBef>
                <a:spcPts val="1001"/>
              </a:spcBef>
              <a:buClr>
                <a:srgbClr val="141414"/>
              </a:buClr>
              <a:buFont typeface="Arial"/>
              <a:buChar char="•"/>
              <a:tabLst>
                <a:tab pos="0" algn="l"/>
              </a:tabLst>
            </a:pPr>
            <a:r>
              <a:rPr lang="pt-BR" sz="2800" b="1" strike="noStrike" spc="-1" dirty="0">
                <a:solidFill>
                  <a:srgbClr val="141414"/>
                </a:solidFill>
                <a:latin typeface="Arial"/>
              </a:rPr>
              <a:t>Instagram: </a:t>
            </a:r>
            <a:r>
              <a:rPr lang="pt-BR" sz="2800" i="1" spc="-1" dirty="0" err="1" smtClean="0">
                <a:solidFill>
                  <a:srgbClr val="141414"/>
                </a:solidFill>
                <a:latin typeface="Arial"/>
              </a:rPr>
              <a:t>jppenha</a:t>
            </a:r>
            <a:r>
              <a:rPr lang="pt-BR" sz="2800" i="1" spc="-1" dirty="0" smtClean="0">
                <a:solidFill>
                  <a:srgbClr val="141414"/>
                </a:solidFill>
                <a:latin typeface="Arial"/>
              </a:rPr>
              <a:t> (João Paulo Penha)</a:t>
            </a:r>
            <a:endParaRPr lang="pt-BR" sz="2800" b="0" strike="noStrike" spc="-1" dirty="0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165" name="Imagem 164"/>
          <p:cNvPicPr/>
          <p:nvPr/>
        </p:nvPicPr>
        <p:blipFill>
          <a:blip r:embed="rId4"/>
          <a:stretch/>
        </p:blipFill>
        <p:spPr>
          <a:xfrm>
            <a:off x="9900000" y="4860000"/>
            <a:ext cx="1891080" cy="181728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p15="http://schemas.microsoft.com/office/powerpoint/2012/main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Título 1"/>
          <p:cNvSpPr txBox="1"/>
          <p:nvPr/>
        </p:nvSpPr>
        <p:spPr>
          <a:xfrm>
            <a:off x="733680" y="744120"/>
            <a:ext cx="10515240" cy="81000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rmAutofit fontScale="70000" lnSpcReduction="20000"/>
          </a:bodyPr>
          <a:lstStyle/>
          <a:p>
            <a:pPr algn="ctr">
              <a:lnSpc>
                <a:spcPct val="90000"/>
              </a:lnSpc>
            </a:pPr>
            <a:r>
              <a:rPr lang="pt-BR" sz="4400" b="1" spc="-1" dirty="0" smtClean="0">
                <a:solidFill>
                  <a:srgbClr val="000000"/>
                </a:solidFill>
                <a:latin typeface="Calibri Light"/>
              </a:rPr>
              <a:t>PROCESSO E PROCEDIMENTOS NO TRIBUNAL DE CONTAS – LC 113/2005 – LEI ORGÂNICA DO TCE/PR</a:t>
            </a:r>
            <a:endParaRPr lang="pt-BR" sz="4400" b="1" strike="noStrike" spc="-1" dirty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75" name="Espaço Reservado para Conteúdo 2"/>
          <p:cNvSpPr txBox="1"/>
          <p:nvPr/>
        </p:nvSpPr>
        <p:spPr>
          <a:xfrm>
            <a:off x="446400" y="1593720"/>
            <a:ext cx="11073600" cy="4963680"/>
          </a:xfrm>
          <a:prstGeom prst="rect">
            <a:avLst/>
          </a:prstGeom>
          <a:noFill/>
          <a:ln w="0">
            <a:noFill/>
          </a:ln>
        </p:spPr>
        <p:txBody>
          <a:bodyPr>
            <a:normAutofit/>
          </a:bodyPr>
          <a:lstStyle/>
          <a:p>
            <a:pPr algn="just"/>
            <a:endParaRPr lang="pt-BR" sz="3200" b="0" strike="noStrike" spc="-1" dirty="0">
              <a:solidFill>
                <a:srgbClr val="000000"/>
              </a:solidFill>
              <a:latin typeface="Calibre"/>
            </a:endParaRPr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89650" y="1955409"/>
            <a:ext cx="8736036" cy="32074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94641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p15="http://schemas.microsoft.com/office/powerpoint/2012/main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Título 1"/>
          <p:cNvSpPr txBox="1"/>
          <p:nvPr/>
        </p:nvSpPr>
        <p:spPr>
          <a:xfrm>
            <a:off x="733680" y="744120"/>
            <a:ext cx="10515240" cy="81000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rmAutofit fontScale="70000" lnSpcReduction="20000"/>
          </a:bodyPr>
          <a:lstStyle/>
          <a:p>
            <a:pPr algn="ctr">
              <a:lnSpc>
                <a:spcPct val="90000"/>
              </a:lnSpc>
            </a:pPr>
            <a:r>
              <a:rPr lang="pt-BR" sz="4400" b="1" spc="-1" dirty="0" smtClean="0">
                <a:solidFill>
                  <a:srgbClr val="000000"/>
                </a:solidFill>
                <a:latin typeface="Calibri Light"/>
              </a:rPr>
              <a:t>PROCESSO E PROCEDIMENTOS NO TRIBUNAL DE CONTAS – LC 113/2005 – LEI ORGÂNICA DO TCE/PR</a:t>
            </a:r>
            <a:endParaRPr lang="pt-BR" sz="4400" b="1" strike="noStrike" spc="-1" dirty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75" name="Espaço Reservado para Conteúdo 2"/>
          <p:cNvSpPr txBox="1"/>
          <p:nvPr/>
        </p:nvSpPr>
        <p:spPr>
          <a:xfrm>
            <a:off x="446400" y="1593720"/>
            <a:ext cx="11073600" cy="4963680"/>
          </a:xfrm>
          <a:prstGeom prst="rect">
            <a:avLst/>
          </a:prstGeom>
          <a:noFill/>
          <a:ln w="0">
            <a:noFill/>
          </a:ln>
        </p:spPr>
        <p:txBody>
          <a:bodyPr>
            <a:normAutofit/>
          </a:bodyPr>
          <a:lstStyle/>
          <a:p>
            <a:pPr algn="just"/>
            <a:endParaRPr lang="pt-BR" sz="3200" b="0" strike="noStrike" spc="-1" dirty="0">
              <a:solidFill>
                <a:srgbClr val="000000"/>
              </a:solidFill>
              <a:latin typeface="Calibre"/>
            </a:endParaRPr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3680" y="1765208"/>
            <a:ext cx="10786320" cy="4452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50554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p15="http://schemas.microsoft.com/office/powerpoint/2012/main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Título 1"/>
          <p:cNvSpPr txBox="1"/>
          <p:nvPr/>
        </p:nvSpPr>
        <p:spPr>
          <a:xfrm>
            <a:off x="733680" y="744120"/>
            <a:ext cx="10515240" cy="81000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rmAutofit fontScale="70000" lnSpcReduction="20000"/>
          </a:bodyPr>
          <a:lstStyle/>
          <a:p>
            <a:pPr algn="ctr">
              <a:lnSpc>
                <a:spcPct val="90000"/>
              </a:lnSpc>
            </a:pPr>
            <a:r>
              <a:rPr lang="pt-BR" sz="4400" b="1" spc="-1" dirty="0" smtClean="0">
                <a:solidFill>
                  <a:srgbClr val="000000"/>
                </a:solidFill>
                <a:latin typeface="Calibri Light"/>
              </a:rPr>
              <a:t>PROCESSO E PROCEDIMENTOS NO TRIBUNAL DE CONTAS – LC 113/2005 – LEI ORGÂNICA DO TCE/PR</a:t>
            </a:r>
            <a:endParaRPr lang="pt-BR" sz="4400" b="1" strike="noStrike" spc="-1" dirty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75" name="Espaço Reservado para Conteúdo 2"/>
          <p:cNvSpPr txBox="1"/>
          <p:nvPr/>
        </p:nvSpPr>
        <p:spPr>
          <a:xfrm>
            <a:off x="446400" y="1593720"/>
            <a:ext cx="11073600" cy="4963680"/>
          </a:xfrm>
          <a:prstGeom prst="rect">
            <a:avLst/>
          </a:prstGeom>
          <a:noFill/>
          <a:ln w="0">
            <a:noFill/>
          </a:ln>
        </p:spPr>
        <p:txBody>
          <a:bodyPr>
            <a:normAutofit/>
          </a:bodyPr>
          <a:lstStyle/>
          <a:p>
            <a:pPr algn="just"/>
            <a:endParaRPr lang="pt-BR" sz="3200" b="0" strike="noStrike" spc="-1" dirty="0">
              <a:solidFill>
                <a:srgbClr val="000000"/>
              </a:solidFill>
              <a:latin typeface="Calibre"/>
            </a:endParaRPr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0332" y="1676155"/>
            <a:ext cx="10306543" cy="43588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78648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p15="http://schemas.microsoft.com/office/powerpoint/2012/main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Título 1"/>
          <p:cNvSpPr txBox="1"/>
          <p:nvPr/>
        </p:nvSpPr>
        <p:spPr>
          <a:xfrm>
            <a:off x="733680" y="744120"/>
            <a:ext cx="10515240" cy="81000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rmAutofit fontScale="70000" lnSpcReduction="20000"/>
          </a:bodyPr>
          <a:lstStyle/>
          <a:p>
            <a:pPr algn="ctr">
              <a:lnSpc>
                <a:spcPct val="90000"/>
              </a:lnSpc>
            </a:pPr>
            <a:r>
              <a:rPr lang="pt-BR" sz="4400" b="1" spc="-1" dirty="0" smtClean="0">
                <a:solidFill>
                  <a:srgbClr val="000000"/>
                </a:solidFill>
                <a:latin typeface="Calibri Light"/>
              </a:rPr>
              <a:t>PROCESSO E PROCEDIMENTOS NO TRIBUNAL DE CONTAS – LC 113/2005 – LEI ORGÂNICA DO TCE/PR</a:t>
            </a:r>
            <a:endParaRPr lang="pt-BR" sz="4400" b="1" strike="noStrike" spc="-1" dirty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75" name="Espaço Reservado para Conteúdo 2"/>
          <p:cNvSpPr txBox="1"/>
          <p:nvPr/>
        </p:nvSpPr>
        <p:spPr>
          <a:xfrm>
            <a:off x="446400" y="1593720"/>
            <a:ext cx="11073600" cy="4963680"/>
          </a:xfrm>
          <a:prstGeom prst="rect">
            <a:avLst/>
          </a:prstGeom>
          <a:noFill/>
          <a:ln w="0">
            <a:noFill/>
          </a:ln>
        </p:spPr>
        <p:txBody>
          <a:bodyPr>
            <a:normAutofit/>
          </a:bodyPr>
          <a:lstStyle/>
          <a:p>
            <a:pPr algn="just"/>
            <a:endParaRPr lang="pt-BR" sz="3200" b="0" strike="noStrike" spc="-1" dirty="0">
              <a:solidFill>
                <a:srgbClr val="000000"/>
              </a:solidFill>
              <a:latin typeface="Calibre"/>
            </a:endParaRPr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3680" y="1704734"/>
            <a:ext cx="10786320" cy="39926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01831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p15="http://schemas.microsoft.com/office/powerpoint/2012/main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Título 1"/>
          <p:cNvSpPr txBox="1"/>
          <p:nvPr/>
        </p:nvSpPr>
        <p:spPr>
          <a:xfrm>
            <a:off x="733680" y="744120"/>
            <a:ext cx="10515240" cy="81000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rmAutofit fontScale="70000" lnSpcReduction="20000"/>
          </a:bodyPr>
          <a:lstStyle/>
          <a:p>
            <a:pPr algn="ctr">
              <a:lnSpc>
                <a:spcPct val="90000"/>
              </a:lnSpc>
            </a:pPr>
            <a:r>
              <a:rPr lang="pt-BR" sz="4400" b="1" spc="-1" dirty="0" smtClean="0">
                <a:solidFill>
                  <a:srgbClr val="000000"/>
                </a:solidFill>
                <a:latin typeface="Calibri Light"/>
              </a:rPr>
              <a:t>PROCESSO E PROCEDIMENTOS NO TRIBUNAL DE CONTAS – LC 113/2005 – LEI ORGÂNICA DO TCE/PR</a:t>
            </a:r>
            <a:endParaRPr lang="pt-BR" sz="4400" b="1" strike="noStrike" spc="-1" dirty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75" name="Espaço Reservado para Conteúdo 2"/>
          <p:cNvSpPr txBox="1"/>
          <p:nvPr/>
        </p:nvSpPr>
        <p:spPr>
          <a:xfrm>
            <a:off x="446400" y="1593720"/>
            <a:ext cx="11073600" cy="4963680"/>
          </a:xfrm>
          <a:prstGeom prst="rect">
            <a:avLst/>
          </a:prstGeom>
          <a:noFill/>
          <a:ln w="0">
            <a:noFill/>
          </a:ln>
        </p:spPr>
        <p:txBody>
          <a:bodyPr>
            <a:normAutofit/>
          </a:bodyPr>
          <a:lstStyle/>
          <a:p>
            <a:pPr algn="just"/>
            <a:endParaRPr lang="pt-BR" sz="3200" b="0" strike="noStrike" spc="-1" dirty="0">
              <a:solidFill>
                <a:srgbClr val="000000"/>
              </a:solidFill>
              <a:latin typeface="Calibre"/>
            </a:endParaRPr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7087" y="1727325"/>
            <a:ext cx="10212225" cy="43499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98781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p15="http://schemas.microsoft.com/office/powerpoint/2012/main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Título 1"/>
          <p:cNvSpPr txBox="1"/>
          <p:nvPr/>
        </p:nvSpPr>
        <p:spPr>
          <a:xfrm>
            <a:off x="733680" y="744120"/>
            <a:ext cx="10515240" cy="81000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rmAutofit fontScale="70000" lnSpcReduction="20000"/>
          </a:bodyPr>
          <a:lstStyle/>
          <a:p>
            <a:pPr algn="ctr">
              <a:lnSpc>
                <a:spcPct val="90000"/>
              </a:lnSpc>
            </a:pPr>
            <a:r>
              <a:rPr lang="pt-BR" sz="4400" b="1" spc="-1" dirty="0" smtClean="0">
                <a:solidFill>
                  <a:srgbClr val="000000"/>
                </a:solidFill>
                <a:latin typeface="Calibri Light"/>
              </a:rPr>
              <a:t>PROCESSO E PROCEDIMENTOS NO TRIBUNAL DE CONTAS – LC 113/2005 – LEI ORGÂNICA DO TCE/PR</a:t>
            </a:r>
            <a:endParaRPr lang="pt-BR" sz="4400" b="1" strike="noStrike" spc="-1" dirty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75" name="Espaço Reservado para Conteúdo 2"/>
          <p:cNvSpPr txBox="1"/>
          <p:nvPr/>
        </p:nvSpPr>
        <p:spPr>
          <a:xfrm>
            <a:off x="446400" y="1593720"/>
            <a:ext cx="11073600" cy="4963680"/>
          </a:xfrm>
          <a:prstGeom prst="rect">
            <a:avLst/>
          </a:prstGeom>
          <a:noFill/>
          <a:ln w="0">
            <a:noFill/>
          </a:ln>
        </p:spPr>
        <p:txBody>
          <a:bodyPr>
            <a:normAutofit/>
          </a:bodyPr>
          <a:lstStyle/>
          <a:p>
            <a:pPr algn="just"/>
            <a:endParaRPr lang="pt-BR" sz="3200" b="0" strike="noStrike" spc="-1" dirty="0">
              <a:solidFill>
                <a:srgbClr val="000000"/>
              </a:solidFill>
              <a:latin typeface="Calibre"/>
            </a:endParaRPr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2708" y="2014340"/>
            <a:ext cx="10653694" cy="38237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93552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p15="http://schemas.microsoft.com/office/powerpoint/2012/main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Título 1"/>
          <p:cNvSpPr txBox="1"/>
          <p:nvPr/>
        </p:nvSpPr>
        <p:spPr>
          <a:xfrm>
            <a:off x="733680" y="744120"/>
            <a:ext cx="10515240" cy="81000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rmAutofit fontScale="70000" lnSpcReduction="20000"/>
          </a:bodyPr>
          <a:lstStyle/>
          <a:p>
            <a:pPr algn="ctr">
              <a:lnSpc>
                <a:spcPct val="90000"/>
              </a:lnSpc>
            </a:pPr>
            <a:r>
              <a:rPr lang="pt-BR" sz="4400" b="1" spc="-1" dirty="0" smtClean="0">
                <a:solidFill>
                  <a:srgbClr val="000000"/>
                </a:solidFill>
                <a:latin typeface="Calibri Light"/>
              </a:rPr>
              <a:t>PROCESSO E PROCEDIMENTOS NO TRIBUNAL DE CONTAS – LC 113/2005 – LEI ORGÂNICA DO TCE/PR</a:t>
            </a:r>
            <a:endParaRPr lang="pt-BR" sz="4400" b="1" strike="noStrike" spc="-1" dirty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75" name="Espaço Reservado para Conteúdo 2"/>
          <p:cNvSpPr txBox="1"/>
          <p:nvPr/>
        </p:nvSpPr>
        <p:spPr>
          <a:xfrm>
            <a:off x="446400" y="1593720"/>
            <a:ext cx="11073600" cy="4963680"/>
          </a:xfrm>
          <a:prstGeom prst="rect">
            <a:avLst/>
          </a:prstGeom>
          <a:noFill/>
          <a:ln w="0">
            <a:noFill/>
          </a:ln>
        </p:spPr>
        <p:txBody>
          <a:bodyPr>
            <a:normAutofit/>
          </a:bodyPr>
          <a:lstStyle/>
          <a:p>
            <a:pPr algn="just"/>
            <a:endParaRPr lang="pt-BR" sz="3200" b="0" strike="noStrike" spc="-1" dirty="0">
              <a:solidFill>
                <a:srgbClr val="000000"/>
              </a:solidFill>
              <a:latin typeface="Calibre"/>
            </a:endParaRPr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8529" y="1554120"/>
            <a:ext cx="10145541" cy="44527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26385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p15="http://schemas.microsoft.com/office/powerpoint/2012/main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Título 1"/>
          <p:cNvSpPr txBox="1"/>
          <p:nvPr/>
        </p:nvSpPr>
        <p:spPr>
          <a:xfrm>
            <a:off x="733680" y="744120"/>
            <a:ext cx="10515240" cy="81000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rmAutofit fontScale="70000" lnSpcReduction="20000"/>
          </a:bodyPr>
          <a:lstStyle/>
          <a:p>
            <a:pPr algn="ctr">
              <a:lnSpc>
                <a:spcPct val="90000"/>
              </a:lnSpc>
            </a:pPr>
            <a:r>
              <a:rPr lang="pt-BR" sz="4400" b="1" spc="-1" dirty="0" smtClean="0">
                <a:solidFill>
                  <a:srgbClr val="000000"/>
                </a:solidFill>
                <a:latin typeface="Calibri Light"/>
              </a:rPr>
              <a:t>PROCESSO E PROCEDIMENTOS NO TRIBUNAL DE CONTAS – LC 113/2005 – LEI ORGÂNICA DO TCE/PR</a:t>
            </a:r>
            <a:endParaRPr lang="pt-BR" sz="4400" b="1" strike="noStrike" spc="-1" dirty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75" name="Espaço Reservado para Conteúdo 2"/>
          <p:cNvSpPr txBox="1"/>
          <p:nvPr/>
        </p:nvSpPr>
        <p:spPr>
          <a:xfrm>
            <a:off x="446400" y="1593720"/>
            <a:ext cx="11073600" cy="4963680"/>
          </a:xfrm>
          <a:prstGeom prst="rect">
            <a:avLst/>
          </a:prstGeom>
          <a:noFill/>
          <a:ln w="0">
            <a:noFill/>
          </a:ln>
        </p:spPr>
        <p:txBody>
          <a:bodyPr>
            <a:normAutofit/>
          </a:bodyPr>
          <a:lstStyle/>
          <a:p>
            <a:pPr algn="just"/>
            <a:endParaRPr lang="pt-BR" sz="3200" b="0" strike="noStrike" spc="-1" dirty="0">
              <a:solidFill>
                <a:srgbClr val="000000"/>
              </a:solidFill>
              <a:latin typeface="Calibre"/>
            </a:endParaRPr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3681" y="1547549"/>
            <a:ext cx="10515240" cy="41639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65858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p15="http://schemas.microsoft.com/office/powerpoint/2012/main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Título 1"/>
          <p:cNvSpPr txBox="1"/>
          <p:nvPr/>
        </p:nvSpPr>
        <p:spPr>
          <a:xfrm>
            <a:off x="733680" y="744120"/>
            <a:ext cx="10515240" cy="81000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rmAutofit fontScale="70000" lnSpcReduction="20000"/>
          </a:bodyPr>
          <a:lstStyle/>
          <a:p>
            <a:pPr algn="ctr">
              <a:lnSpc>
                <a:spcPct val="90000"/>
              </a:lnSpc>
            </a:pPr>
            <a:r>
              <a:rPr lang="pt-BR" sz="4400" b="1" spc="-1" dirty="0" smtClean="0">
                <a:solidFill>
                  <a:srgbClr val="000000"/>
                </a:solidFill>
                <a:latin typeface="Calibri Light"/>
              </a:rPr>
              <a:t>PROCESSO E PROCEDIMENTOS NO TRIBUNAL DE CONTAS – LC 113/2005 – LEI ORGÂNICA DO TCE/PR</a:t>
            </a:r>
            <a:endParaRPr lang="pt-BR" sz="4400" b="1" strike="noStrike" spc="-1" dirty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75" name="Espaço Reservado para Conteúdo 2"/>
          <p:cNvSpPr txBox="1"/>
          <p:nvPr/>
        </p:nvSpPr>
        <p:spPr>
          <a:xfrm>
            <a:off x="446400" y="1593720"/>
            <a:ext cx="11073600" cy="4963680"/>
          </a:xfrm>
          <a:prstGeom prst="rect">
            <a:avLst/>
          </a:prstGeom>
          <a:noFill/>
          <a:ln w="0">
            <a:noFill/>
          </a:ln>
        </p:spPr>
        <p:txBody>
          <a:bodyPr>
            <a:normAutofit/>
          </a:bodyPr>
          <a:lstStyle/>
          <a:p>
            <a:pPr algn="just"/>
            <a:endParaRPr lang="pt-BR" sz="3200" b="0" strike="noStrike" spc="-1" dirty="0">
              <a:solidFill>
                <a:srgbClr val="000000"/>
              </a:solidFill>
              <a:latin typeface="Calibre"/>
            </a:endParaRPr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3680" y="1554120"/>
            <a:ext cx="10515240" cy="45793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38179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p15="http://schemas.microsoft.com/office/powerpoint/2012/main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Título 1"/>
          <p:cNvSpPr txBox="1"/>
          <p:nvPr/>
        </p:nvSpPr>
        <p:spPr>
          <a:xfrm>
            <a:off x="733680" y="744120"/>
            <a:ext cx="10515240" cy="81000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rmAutofit fontScale="70000" lnSpcReduction="20000"/>
          </a:bodyPr>
          <a:lstStyle/>
          <a:p>
            <a:pPr algn="ctr">
              <a:lnSpc>
                <a:spcPct val="90000"/>
              </a:lnSpc>
            </a:pPr>
            <a:r>
              <a:rPr lang="pt-BR" sz="4400" b="1" spc="-1" dirty="0" smtClean="0">
                <a:solidFill>
                  <a:srgbClr val="000000"/>
                </a:solidFill>
                <a:latin typeface="Calibri Light"/>
              </a:rPr>
              <a:t>PROCESSO E PROCEDIMENTOS NO TRIBUNAL DE CONTAS – LC 113/2005 – LEI ORGÂNICA DO TCE/PR</a:t>
            </a:r>
            <a:endParaRPr lang="pt-BR" sz="4400" b="1" strike="noStrike" spc="-1" dirty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75" name="Espaço Reservado para Conteúdo 2"/>
          <p:cNvSpPr txBox="1"/>
          <p:nvPr/>
        </p:nvSpPr>
        <p:spPr>
          <a:xfrm>
            <a:off x="446400" y="1593720"/>
            <a:ext cx="11073600" cy="4963680"/>
          </a:xfrm>
          <a:prstGeom prst="rect">
            <a:avLst/>
          </a:prstGeom>
          <a:noFill/>
          <a:ln w="0">
            <a:noFill/>
          </a:ln>
        </p:spPr>
        <p:txBody>
          <a:bodyPr>
            <a:normAutofit/>
          </a:bodyPr>
          <a:lstStyle/>
          <a:p>
            <a:pPr algn="just"/>
            <a:endParaRPr lang="pt-BR" sz="3200" b="0" strike="noStrike" spc="-1" dirty="0">
              <a:solidFill>
                <a:srgbClr val="000000"/>
              </a:solidFill>
              <a:latin typeface="Calibre"/>
            </a:endParaRPr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2198" y="1785707"/>
            <a:ext cx="10376722" cy="40945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34415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p15="http://schemas.microsoft.com/office/powerpoint/2012/main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CaixaDeTexto 2"/>
          <p:cNvSpPr/>
          <p:nvPr/>
        </p:nvSpPr>
        <p:spPr>
          <a:xfrm>
            <a:off x="158040" y="959400"/>
            <a:ext cx="11401560" cy="657188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algn="ctr">
              <a:lnSpc>
                <a:spcPct val="115000"/>
              </a:lnSpc>
              <a:spcAft>
                <a:spcPts val="1001"/>
              </a:spcAft>
            </a:pPr>
            <a:r>
              <a:rPr lang="pt-BR" sz="3200" b="1" spc="-1" dirty="0" smtClean="0">
                <a:solidFill>
                  <a:srgbClr val="000000"/>
                </a:solidFill>
                <a:latin typeface="Calibri"/>
              </a:rPr>
              <a:t>PROCESSO NOS TRIBUNAIS DE CONTAS – Curitiba/PR - </a:t>
            </a:r>
            <a:r>
              <a:rPr lang="pt-BR" sz="3200" b="1" spc="-1" dirty="0" smtClean="0">
                <a:solidFill>
                  <a:srgbClr val="000000"/>
                </a:solidFill>
                <a:latin typeface="Calibri"/>
              </a:rPr>
              <a:t>2/7/2025  </a:t>
            </a:r>
            <a:endParaRPr lang="pt-BR" sz="3200" b="0" strike="noStrike" spc="-1" dirty="0">
              <a:latin typeface="Arial"/>
            </a:endParaRPr>
          </a:p>
        </p:txBody>
      </p:sp>
      <p:sp>
        <p:nvSpPr>
          <p:cNvPr id="4" name="CaixaDeTexto 2"/>
          <p:cNvSpPr/>
          <p:nvPr/>
        </p:nvSpPr>
        <p:spPr>
          <a:xfrm>
            <a:off x="1296877" y="5012019"/>
            <a:ext cx="11401560" cy="620768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algn="ctr">
              <a:lnSpc>
                <a:spcPct val="115000"/>
              </a:lnSpc>
              <a:spcAft>
                <a:spcPts val="1001"/>
              </a:spcAft>
            </a:pPr>
            <a:endParaRPr lang="pt-BR" sz="3200" b="0" strike="noStrike" spc="-1" dirty="0">
              <a:latin typeface="Arial"/>
            </a:endParaRPr>
          </a:p>
        </p:txBody>
      </p:sp>
      <p:pic>
        <p:nvPicPr>
          <p:cNvPr id="6" name="Picture 2" descr="Funções dos Tribunais de Conta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1853" y="1598126"/>
            <a:ext cx="8665698" cy="41836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p15="http://schemas.microsoft.com/office/powerpoint/2012/main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Título 1"/>
          <p:cNvSpPr txBox="1"/>
          <p:nvPr/>
        </p:nvSpPr>
        <p:spPr>
          <a:xfrm>
            <a:off x="733680" y="744120"/>
            <a:ext cx="10515240" cy="81000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rmAutofit fontScale="70000" lnSpcReduction="20000"/>
          </a:bodyPr>
          <a:lstStyle/>
          <a:p>
            <a:pPr algn="ctr">
              <a:lnSpc>
                <a:spcPct val="90000"/>
              </a:lnSpc>
            </a:pPr>
            <a:r>
              <a:rPr lang="pt-BR" sz="4400" b="1" spc="-1" dirty="0" smtClean="0">
                <a:solidFill>
                  <a:srgbClr val="000000"/>
                </a:solidFill>
                <a:latin typeface="Calibri Light"/>
              </a:rPr>
              <a:t>PROCESSO E PROCEDIMENTOS NO TRIBUNAL DE CONTAS – LC 113/2005 – LEI ORGÂNICA DO TCE/PR</a:t>
            </a:r>
            <a:endParaRPr lang="pt-BR" sz="4400" b="1" strike="noStrike" spc="-1" dirty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75" name="Espaço Reservado para Conteúdo 2"/>
          <p:cNvSpPr txBox="1"/>
          <p:nvPr/>
        </p:nvSpPr>
        <p:spPr>
          <a:xfrm>
            <a:off x="446400" y="1593720"/>
            <a:ext cx="11073600" cy="4963680"/>
          </a:xfrm>
          <a:prstGeom prst="rect">
            <a:avLst/>
          </a:prstGeom>
          <a:noFill/>
          <a:ln w="0">
            <a:noFill/>
          </a:ln>
        </p:spPr>
        <p:txBody>
          <a:bodyPr>
            <a:normAutofit/>
          </a:bodyPr>
          <a:lstStyle/>
          <a:p>
            <a:pPr algn="just"/>
            <a:endParaRPr lang="pt-BR" sz="3200" b="0" strike="noStrike" spc="-1" dirty="0">
              <a:solidFill>
                <a:srgbClr val="000000"/>
              </a:solidFill>
              <a:latin typeface="Calibre"/>
            </a:endParaRPr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9413" y="1642813"/>
            <a:ext cx="10193173" cy="42374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83452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p15="http://schemas.microsoft.com/office/powerpoint/2012/main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Título 1"/>
          <p:cNvSpPr txBox="1"/>
          <p:nvPr/>
        </p:nvSpPr>
        <p:spPr>
          <a:xfrm>
            <a:off x="733680" y="744120"/>
            <a:ext cx="10515240" cy="81000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rmAutofit fontScale="70000" lnSpcReduction="20000"/>
          </a:bodyPr>
          <a:lstStyle/>
          <a:p>
            <a:pPr algn="ctr">
              <a:lnSpc>
                <a:spcPct val="90000"/>
              </a:lnSpc>
            </a:pPr>
            <a:r>
              <a:rPr lang="pt-BR" sz="4400" b="1" spc="-1" dirty="0" smtClean="0">
                <a:solidFill>
                  <a:srgbClr val="000000"/>
                </a:solidFill>
                <a:latin typeface="Calibri Light"/>
              </a:rPr>
              <a:t>PROCESSO E PROCEDIMENTOS NO TRIBUNAL DE CONTAS – LC 113/2005 – LEI ORGÂNICA DO TCE/PR</a:t>
            </a:r>
            <a:endParaRPr lang="pt-BR" sz="4400" b="1" strike="noStrike" spc="-1" dirty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75" name="Espaço Reservado para Conteúdo 2"/>
          <p:cNvSpPr txBox="1"/>
          <p:nvPr/>
        </p:nvSpPr>
        <p:spPr>
          <a:xfrm>
            <a:off x="446400" y="1593720"/>
            <a:ext cx="11073600" cy="4963680"/>
          </a:xfrm>
          <a:prstGeom prst="rect">
            <a:avLst/>
          </a:prstGeom>
          <a:noFill/>
          <a:ln w="0">
            <a:noFill/>
          </a:ln>
        </p:spPr>
        <p:txBody>
          <a:bodyPr>
            <a:normAutofit/>
          </a:bodyPr>
          <a:lstStyle/>
          <a:p>
            <a:pPr algn="just"/>
            <a:endParaRPr lang="pt-BR" sz="3200" b="0" strike="noStrike" spc="-1" dirty="0">
              <a:solidFill>
                <a:srgbClr val="000000"/>
              </a:solidFill>
              <a:latin typeface="Calibre"/>
            </a:endParaRPr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3680" y="1633287"/>
            <a:ext cx="10515240" cy="44298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52829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p15="http://schemas.microsoft.com/office/powerpoint/2012/main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Título 1"/>
          <p:cNvSpPr txBox="1"/>
          <p:nvPr/>
        </p:nvSpPr>
        <p:spPr>
          <a:xfrm>
            <a:off x="733680" y="744120"/>
            <a:ext cx="10515240" cy="81000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rmAutofit fontScale="70000" lnSpcReduction="20000"/>
          </a:bodyPr>
          <a:lstStyle/>
          <a:p>
            <a:pPr algn="ctr">
              <a:lnSpc>
                <a:spcPct val="90000"/>
              </a:lnSpc>
            </a:pPr>
            <a:r>
              <a:rPr lang="pt-BR" sz="4400" b="1" spc="-1" dirty="0" smtClean="0">
                <a:solidFill>
                  <a:srgbClr val="000000"/>
                </a:solidFill>
                <a:latin typeface="Calibri Light"/>
              </a:rPr>
              <a:t>PROCESSO E PROCEDIMENTOS NO TRIBUNAL DE CONTAS – LC 113/2005 – LEI ORGÂNICA DO TCE/PR</a:t>
            </a:r>
            <a:endParaRPr lang="pt-BR" sz="4400" b="1" strike="noStrike" spc="-1" dirty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75" name="Espaço Reservado para Conteúdo 2"/>
          <p:cNvSpPr txBox="1"/>
          <p:nvPr/>
        </p:nvSpPr>
        <p:spPr>
          <a:xfrm>
            <a:off x="446400" y="1593720"/>
            <a:ext cx="11073600" cy="4963680"/>
          </a:xfrm>
          <a:prstGeom prst="rect">
            <a:avLst/>
          </a:prstGeom>
          <a:noFill/>
          <a:ln w="0">
            <a:noFill/>
          </a:ln>
        </p:spPr>
        <p:txBody>
          <a:bodyPr>
            <a:normAutofit/>
          </a:bodyPr>
          <a:lstStyle/>
          <a:p>
            <a:pPr algn="just"/>
            <a:endParaRPr lang="pt-BR" sz="3200" b="0" strike="noStrike" spc="-1" dirty="0">
              <a:solidFill>
                <a:srgbClr val="000000"/>
              </a:solidFill>
              <a:latin typeface="Calibre"/>
            </a:endParaRPr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9887" y="1847629"/>
            <a:ext cx="10212225" cy="39482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28554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p15="http://schemas.microsoft.com/office/powerpoint/2012/main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Título 1"/>
          <p:cNvSpPr txBox="1"/>
          <p:nvPr/>
        </p:nvSpPr>
        <p:spPr>
          <a:xfrm>
            <a:off x="733680" y="744120"/>
            <a:ext cx="10515240" cy="81000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rmAutofit fontScale="70000" lnSpcReduction="20000"/>
          </a:bodyPr>
          <a:lstStyle/>
          <a:p>
            <a:pPr algn="ctr">
              <a:lnSpc>
                <a:spcPct val="90000"/>
              </a:lnSpc>
            </a:pPr>
            <a:r>
              <a:rPr lang="pt-BR" sz="4400" b="1" spc="-1" dirty="0" smtClean="0">
                <a:solidFill>
                  <a:srgbClr val="000000"/>
                </a:solidFill>
                <a:latin typeface="Calibri Light"/>
              </a:rPr>
              <a:t>PROCESSO E PROCEDIMENTOS NO TRIBUNAL DE CONTAS – LC 113/2005 – LEI ORGÂNICA DO TCE/PR</a:t>
            </a:r>
            <a:endParaRPr lang="pt-BR" sz="4400" b="1" strike="noStrike" spc="-1" dirty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75" name="Espaço Reservado para Conteúdo 2"/>
          <p:cNvSpPr txBox="1"/>
          <p:nvPr/>
        </p:nvSpPr>
        <p:spPr>
          <a:xfrm>
            <a:off x="446400" y="1593720"/>
            <a:ext cx="11073600" cy="4963680"/>
          </a:xfrm>
          <a:prstGeom prst="rect">
            <a:avLst/>
          </a:prstGeom>
          <a:noFill/>
          <a:ln w="0">
            <a:noFill/>
          </a:ln>
        </p:spPr>
        <p:txBody>
          <a:bodyPr>
            <a:normAutofit/>
          </a:bodyPr>
          <a:lstStyle/>
          <a:p>
            <a:pPr algn="just"/>
            <a:endParaRPr lang="pt-BR" sz="3200" b="0" strike="noStrike" spc="-1" dirty="0">
              <a:solidFill>
                <a:srgbClr val="000000"/>
              </a:solidFill>
              <a:latin typeface="Calibre"/>
            </a:endParaRPr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6071" y="1652339"/>
            <a:ext cx="10259857" cy="4481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08429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p15="http://schemas.microsoft.com/office/powerpoint/2012/main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Título 1"/>
          <p:cNvSpPr txBox="1"/>
          <p:nvPr/>
        </p:nvSpPr>
        <p:spPr>
          <a:xfrm>
            <a:off x="733680" y="744120"/>
            <a:ext cx="10515240" cy="81000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rmAutofit fontScale="70000" lnSpcReduction="20000"/>
          </a:bodyPr>
          <a:lstStyle/>
          <a:p>
            <a:pPr algn="ctr">
              <a:lnSpc>
                <a:spcPct val="90000"/>
              </a:lnSpc>
            </a:pPr>
            <a:r>
              <a:rPr lang="pt-BR" sz="4400" b="1" spc="-1" dirty="0" smtClean="0">
                <a:solidFill>
                  <a:srgbClr val="000000"/>
                </a:solidFill>
                <a:latin typeface="Calibri Light"/>
              </a:rPr>
              <a:t>PROCESSO E PROCEDIMENTOS NO TRIBUNAL DE CONTAS – LC 113/2005 – LEI ORGÂNICA DO TCE/PR</a:t>
            </a:r>
            <a:endParaRPr lang="pt-BR" sz="4400" b="1" strike="noStrike" spc="-1" dirty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75" name="Espaço Reservado para Conteúdo 2"/>
          <p:cNvSpPr txBox="1"/>
          <p:nvPr/>
        </p:nvSpPr>
        <p:spPr>
          <a:xfrm>
            <a:off x="446400" y="1593720"/>
            <a:ext cx="11073600" cy="4963680"/>
          </a:xfrm>
          <a:prstGeom prst="rect">
            <a:avLst/>
          </a:prstGeom>
          <a:noFill/>
          <a:ln w="0">
            <a:noFill/>
          </a:ln>
        </p:spPr>
        <p:txBody>
          <a:bodyPr>
            <a:normAutofit/>
          </a:bodyPr>
          <a:lstStyle/>
          <a:p>
            <a:pPr algn="just"/>
            <a:endParaRPr lang="pt-BR" sz="3200" b="0" strike="noStrike" spc="-1" dirty="0">
              <a:solidFill>
                <a:srgbClr val="000000"/>
              </a:solidFill>
              <a:latin typeface="Calibre"/>
            </a:endParaRPr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80414" y="1638050"/>
            <a:ext cx="9831172" cy="44110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02981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p15="http://schemas.microsoft.com/office/powerpoint/2012/main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Título 1"/>
          <p:cNvSpPr txBox="1"/>
          <p:nvPr/>
        </p:nvSpPr>
        <p:spPr>
          <a:xfrm>
            <a:off x="733680" y="744120"/>
            <a:ext cx="10515240" cy="81000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rmAutofit fontScale="70000" lnSpcReduction="20000"/>
          </a:bodyPr>
          <a:lstStyle/>
          <a:p>
            <a:pPr algn="ctr">
              <a:lnSpc>
                <a:spcPct val="90000"/>
              </a:lnSpc>
            </a:pPr>
            <a:r>
              <a:rPr lang="pt-BR" sz="4400" b="1" spc="-1" dirty="0" smtClean="0">
                <a:solidFill>
                  <a:srgbClr val="000000"/>
                </a:solidFill>
                <a:latin typeface="Calibri Light"/>
              </a:rPr>
              <a:t>PROCESSO E PROCEDIMENTOS NO TRIBUNAL DE CONTAS – LC 113/2005 – LEI ORGÂNICA DO TCE/PR</a:t>
            </a:r>
            <a:endParaRPr lang="pt-BR" sz="4400" b="1" strike="noStrike" spc="-1" dirty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75" name="Espaço Reservado para Conteúdo 2"/>
          <p:cNvSpPr txBox="1"/>
          <p:nvPr/>
        </p:nvSpPr>
        <p:spPr>
          <a:xfrm>
            <a:off x="446400" y="1593720"/>
            <a:ext cx="11073600" cy="4963680"/>
          </a:xfrm>
          <a:prstGeom prst="rect">
            <a:avLst/>
          </a:prstGeom>
          <a:noFill/>
          <a:ln w="0">
            <a:noFill/>
          </a:ln>
        </p:spPr>
        <p:txBody>
          <a:bodyPr>
            <a:normAutofit/>
          </a:bodyPr>
          <a:lstStyle/>
          <a:p>
            <a:pPr algn="just"/>
            <a:endParaRPr lang="pt-BR" sz="3200" b="0" strike="noStrike" spc="-1" dirty="0">
              <a:solidFill>
                <a:srgbClr val="000000"/>
              </a:solidFill>
              <a:latin typeface="Calibre"/>
            </a:endParaRPr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94228" y="1518970"/>
            <a:ext cx="9169594" cy="43472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87333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p15="http://schemas.microsoft.com/office/powerpoint/2012/main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Título 1"/>
          <p:cNvSpPr txBox="1"/>
          <p:nvPr/>
        </p:nvSpPr>
        <p:spPr>
          <a:xfrm>
            <a:off x="733680" y="744120"/>
            <a:ext cx="10515240" cy="81000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rmAutofit fontScale="70000" lnSpcReduction="20000"/>
          </a:bodyPr>
          <a:lstStyle/>
          <a:p>
            <a:pPr algn="ctr">
              <a:lnSpc>
                <a:spcPct val="90000"/>
              </a:lnSpc>
            </a:pPr>
            <a:r>
              <a:rPr lang="pt-BR" sz="4400" b="1" spc="-1" dirty="0" smtClean="0">
                <a:solidFill>
                  <a:srgbClr val="000000"/>
                </a:solidFill>
                <a:latin typeface="Calibri Light"/>
              </a:rPr>
              <a:t>PROCESSO E PROCEDIMENTOS NO TRIBUNAL DE CONTAS – LC 113/2005 – LEI ORGÂNICA DO TCE/PR</a:t>
            </a:r>
            <a:endParaRPr lang="pt-BR" sz="4400" b="1" strike="noStrike" spc="-1" dirty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75" name="Espaço Reservado para Conteúdo 2"/>
          <p:cNvSpPr txBox="1"/>
          <p:nvPr/>
        </p:nvSpPr>
        <p:spPr>
          <a:xfrm>
            <a:off x="446400" y="1593720"/>
            <a:ext cx="11073600" cy="4963680"/>
          </a:xfrm>
          <a:prstGeom prst="rect">
            <a:avLst/>
          </a:prstGeom>
          <a:noFill/>
          <a:ln w="0">
            <a:noFill/>
          </a:ln>
        </p:spPr>
        <p:txBody>
          <a:bodyPr>
            <a:normAutofit/>
          </a:bodyPr>
          <a:lstStyle/>
          <a:p>
            <a:pPr algn="just"/>
            <a:endParaRPr lang="pt-BR" sz="3200" b="0" strike="noStrike" spc="-1" dirty="0">
              <a:solidFill>
                <a:srgbClr val="000000"/>
              </a:solidFill>
              <a:latin typeface="Calibre"/>
            </a:endParaRPr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25416" y="1661865"/>
            <a:ext cx="9777046" cy="42465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03449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p15="http://schemas.microsoft.com/office/powerpoint/2012/main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Título 1"/>
          <p:cNvSpPr txBox="1"/>
          <p:nvPr/>
        </p:nvSpPr>
        <p:spPr>
          <a:xfrm>
            <a:off x="733680" y="744120"/>
            <a:ext cx="10515240" cy="81000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rmAutofit fontScale="70000" lnSpcReduction="20000"/>
          </a:bodyPr>
          <a:lstStyle/>
          <a:p>
            <a:pPr algn="ctr">
              <a:lnSpc>
                <a:spcPct val="90000"/>
              </a:lnSpc>
            </a:pPr>
            <a:r>
              <a:rPr lang="pt-BR" sz="4400" b="1" spc="-1" dirty="0" smtClean="0">
                <a:solidFill>
                  <a:srgbClr val="000000"/>
                </a:solidFill>
                <a:latin typeface="Calibri Light"/>
              </a:rPr>
              <a:t>PROCESSO E PROCEDIMENTOS NO TRIBUNAL DE CONTAS – LC 113/2005 – LEI ORGÂNICA DO TCE/PR</a:t>
            </a:r>
            <a:endParaRPr lang="pt-BR" sz="4400" b="1" strike="noStrike" spc="-1" dirty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75" name="Espaço Reservado para Conteúdo 2"/>
          <p:cNvSpPr txBox="1"/>
          <p:nvPr/>
        </p:nvSpPr>
        <p:spPr>
          <a:xfrm>
            <a:off x="446400" y="1593720"/>
            <a:ext cx="11073600" cy="4963680"/>
          </a:xfrm>
          <a:prstGeom prst="rect">
            <a:avLst/>
          </a:prstGeom>
          <a:noFill/>
          <a:ln w="0">
            <a:noFill/>
          </a:ln>
        </p:spPr>
        <p:txBody>
          <a:bodyPr>
            <a:normAutofit/>
          </a:bodyPr>
          <a:lstStyle/>
          <a:p>
            <a:pPr algn="just"/>
            <a:endParaRPr lang="pt-BR" sz="3200" b="0" strike="noStrike" spc="-1" dirty="0">
              <a:solidFill>
                <a:srgbClr val="000000"/>
              </a:solidFill>
              <a:latin typeface="Calibre"/>
            </a:endParaRPr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9950" y="1593720"/>
            <a:ext cx="10202699" cy="44272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61866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p15="http://schemas.microsoft.com/office/powerpoint/2012/main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Título 1"/>
          <p:cNvSpPr txBox="1"/>
          <p:nvPr/>
        </p:nvSpPr>
        <p:spPr>
          <a:xfrm>
            <a:off x="733680" y="744120"/>
            <a:ext cx="10515240" cy="81000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rmAutofit fontScale="70000" lnSpcReduction="20000"/>
          </a:bodyPr>
          <a:lstStyle/>
          <a:p>
            <a:pPr algn="ctr">
              <a:lnSpc>
                <a:spcPct val="90000"/>
              </a:lnSpc>
            </a:pPr>
            <a:r>
              <a:rPr lang="pt-BR" sz="4400" b="1" spc="-1" dirty="0" smtClean="0">
                <a:solidFill>
                  <a:srgbClr val="000000"/>
                </a:solidFill>
                <a:latin typeface="Calibri Light"/>
              </a:rPr>
              <a:t>PROCESSO E PROCEDIMENTOS NO TRIBUNAL DE CONTAS – LC 113/2005 – LEI ORGÂNICA DO TCE/PR</a:t>
            </a:r>
            <a:endParaRPr lang="pt-BR" sz="4400" b="1" strike="noStrike" spc="-1" dirty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75" name="Espaço Reservado para Conteúdo 2"/>
          <p:cNvSpPr txBox="1"/>
          <p:nvPr/>
        </p:nvSpPr>
        <p:spPr>
          <a:xfrm>
            <a:off x="446400" y="1593720"/>
            <a:ext cx="11073600" cy="4963680"/>
          </a:xfrm>
          <a:prstGeom prst="rect">
            <a:avLst/>
          </a:prstGeom>
          <a:noFill/>
          <a:ln w="0">
            <a:noFill/>
          </a:ln>
        </p:spPr>
        <p:txBody>
          <a:bodyPr>
            <a:normAutofit/>
          </a:bodyPr>
          <a:lstStyle/>
          <a:p>
            <a:pPr algn="just"/>
            <a:endParaRPr lang="pt-BR" sz="3200" b="0" strike="noStrike" spc="-1" dirty="0">
              <a:solidFill>
                <a:srgbClr val="000000"/>
              </a:solidFill>
              <a:latin typeface="Calibre"/>
            </a:endParaRPr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0484" y="1554120"/>
            <a:ext cx="10288436" cy="44964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84623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p15="http://schemas.microsoft.com/office/powerpoint/2012/main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Título 1"/>
          <p:cNvSpPr txBox="1"/>
          <p:nvPr/>
        </p:nvSpPr>
        <p:spPr>
          <a:xfrm>
            <a:off x="733680" y="744120"/>
            <a:ext cx="10515240" cy="81000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rmAutofit fontScale="70000" lnSpcReduction="20000"/>
          </a:bodyPr>
          <a:lstStyle/>
          <a:p>
            <a:pPr algn="ctr">
              <a:lnSpc>
                <a:spcPct val="90000"/>
              </a:lnSpc>
            </a:pPr>
            <a:r>
              <a:rPr lang="pt-BR" sz="4400" b="1" spc="-1" dirty="0" smtClean="0">
                <a:solidFill>
                  <a:srgbClr val="000000"/>
                </a:solidFill>
                <a:latin typeface="Calibri Light"/>
              </a:rPr>
              <a:t>PROCESSO E PROCEDIMENTOS NO TRIBUNAL DE CONTAS – LC 113/2005 – LEI ORGÂNICA DO TCE/PR</a:t>
            </a:r>
            <a:endParaRPr lang="pt-BR" sz="4400" b="1" strike="noStrike" spc="-1" dirty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75" name="Espaço Reservado para Conteúdo 2"/>
          <p:cNvSpPr txBox="1"/>
          <p:nvPr/>
        </p:nvSpPr>
        <p:spPr>
          <a:xfrm>
            <a:off x="446400" y="1593720"/>
            <a:ext cx="11073600" cy="4963680"/>
          </a:xfrm>
          <a:prstGeom prst="rect">
            <a:avLst/>
          </a:prstGeom>
          <a:noFill/>
          <a:ln w="0">
            <a:noFill/>
          </a:ln>
        </p:spPr>
        <p:txBody>
          <a:bodyPr>
            <a:normAutofit/>
          </a:bodyPr>
          <a:lstStyle/>
          <a:p>
            <a:pPr algn="just"/>
            <a:endParaRPr lang="pt-BR" sz="3200" b="0" strike="noStrike" spc="-1" dirty="0">
              <a:solidFill>
                <a:srgbClr val="000000"/>
              </a:solidFill>
              <a:latin typeface="Calibre"/>
            </a:endParaRPr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5747" y="1554120"/>
            <a:ext cx="10193173" cy="4477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1355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p15="http://schemas.microsoft.com/office/powerpoint/2012/main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Título 1"/>
          <p:cNvSpPr txBox="1"/>
          <p:nvPr/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/>
          <a:p>
            <a:endParaRPr lang="pt-BR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69" name="Espaço Reservado para Conteúdo 2"/>
          <p:cNvSpPr txBox="1"/>
          <p:nvPr/>
        </p:nvSpPr>
        <p:spPr>
          <a:xfrm>
            <a:off x="838080" y="1825560"/>
            <a:ext cx="10515240" cy="4350960"/>
          </a:xfrm>
          <a:prstGeom prst="rect">
            <a:avLst/>
          </a:prstGeom>
          <a:noFill/>
          <a:ln w="0">
            <a:noFill/>
          </a:ln>
        </p:spPr>
        <p:txBody>
          <a:bodyPr>
            <a:normAutofit/>
          </a:bodyPr>
          <a:lstStyle/>
          <a:p>
            <a:pPr marL="228600" indent="-22824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endParaRPr lang="pt-BR" sz="5600" b="0" strike="noStrike" spc="-1" dirty="0" smtClean="0">
              <a:solidFill>
                <a:srgbClr val="000000"/>
              </a:solidFill>
              <a:latin typeface="Arial"/>
            </a:endParaRPr>
          </a:p>
          <a:p>
            <a:pPr marL="228600" indent="-22824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endParaRPr lang="pt-BR" sz="5600" spc="-1" dirty="0">
              <a:solidFill>
                <a:srgbClr val="000000"/>
              </a:solidFill>
              <a:latin typeface="Arial"/>
            </a:endParaRPr>
          </a:p>
          <a:p>
            <a:pPr marL="228600" indent="-22824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lang="pt-BR" sz="5600" b="0" strike="noStrike" spc="-1" dirty="0" smtClean="0">
                <a:solidFill>
                  <a:srgbClr val="000000"/>
                </a:solidFill>
                <a:latin typeface="Arial"/>
              </a:rPr>
              <a:t>Das </a:t>
            </a:r>
            <a:r>
              <a:rPr lang="pt-BR" sz="5600" spc="-1" dirty="0" smtClean="0">
                <a:solidFill>
                  <a:srgbClr val="000000"/>
                </a:solidFill>
                <a:latin typeface="Arial"/>
              </a:rPr>
              <a:t>14</a:t>
            </a:r>
            <a:r>
              <a:rPr lang="pt-BR" sz="5600" b="0" strike="noStrike" spc="-1" dirty="0" smtClean="0">
                <a:solidFill>
                  <a:srgbClr val="000000"/>
                </a:solidFill>
                <a:latin typeface="Arial"/>
              </a:rPr>
              <a:t>h00min </a:t>
            </a:r>
            <a:r>
              <a:rPr lang="pt-BR" sz="5600" b="0" strike="noStrike" spc="-1" dirty="0">
                <a:solidFill>
                  <a:srgbClr val="000000"/>
                </a:solidFill>
                <a:latin typeface="Arial"/>
              </a:rPr>
              <a:t>até </a:t>
            </a:r>
            <a:r>
              <a:rPr lang="pt-BR" sz="5600" spc="-1" dirty="0" smtClean="0">
                <a:solidFill>
                  <a:srgbClr val="000000"/>
                </a:solidFill>
                <a:latin typeface="Arial"/>
              </a:rPr>
              <a:t>as</a:t>
            </a:r>
            <a:r>
              <a:rPr lang="pt-BR" sz="5600" b="0" strike="noStrike" spc="-1" dirty="0" smtClean="0">
                <a:solidFill>
                  <a:srgbClr val="000000"/>
                </a:solidFill>
                <a:latin typeface="Arial"/>
              </a:rPr>
              <a:t>17h00min </a:t>
            </a:r>
            <a:endParaRPr lang="pt-BR" sz="5600" b="0" strike="noStrike" spc="-1" dirty="0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170" name="Imagem 3"/>
          <p:cNvPicPr/>
          <p:nvPr/>
        </p:nvPicPr>
        <p:blipFill>
          <a:blip r:embed="rId3"/>
          <a:stretch/>
        </p:blipFill>
        <p:spPr>
          <a:xfrm>
            <a:off x="175320" y="655200"/>
            <a:ext cx="1325520" cy="1102680"/>
          </a:xfrm>
          <a:prstGeom prst="rect">
            <a:avLst/>
          </a:prstGeom>
          <a:ln w="0">
            <a:noFill/>
          </a:ln>
        </p:spPr>
      </p:pic>
      <p:sp>
        <p:nvSpPr>
          <p:cNvPr id="171" name="CaixaDeTexto 4"/>
          <p:cNvSpPr/>
          <p:nvPr/>
        </p:nvSpPr>
        <p:spPr>
          <a:xfrm>
            <a:off x="1631520" y="650160"/>
            <a:ext cx="2777400" cy="10958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pt-BR" sz="4800" b="0" strike="noStrike" spc="-1">
                <a:solidFill>
                  <a:srgbClr val="000000"/>
                </a:solidFill>
                <a:latin typeface="Arial"/>
              </a:rPr>
              <a:t>Período:</a:t>
            </a:r>
            <a:endParaRPr lang="pt-BR" sz="4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pt-BR" sz="4800" b="0" strike="noStrike" spc="-1"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p15="http://schemas.microsoft.com/office/powerpoint/2012/main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Título 1"/>
          <p:cNvSpPr txBox="1"/>
          <p:nvPr/>
        </p:nvSpPr>
        <p:spPr>
          <a:xfrm>
            <a:off x="733680" y="744120"/>
            <a:ext cx="10515240" cy="81000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rmAutofit fontScale="70000" lnSpcReduction="20000"/>
          </a:bodyPr>
          <a:lstStyle/>
          <a:p>
            <a:pPr algn="ctr">
              <a:lnSpc>
                <a:spcPct val="90000"/>
              </a:lnSpc>
            </a:pPr>
            <a:r>
              <a:rPr lang="pt-BR" sz="4400" b="1" spc="-1" dirty="0" smtClean="0">
                <a:solidFill>
                  <a:srgbClr val="000000"/>
                </a:solidFill>
                <a:latin typeface="Calibri Light"/>
              </a:rPr>
              <a:t>PROCESSO E PROCEDIMENTOS NO TRIBUNAL DE CONTAS – LC 113/2005 – LEI ORGÂNICA DO TCE/PR</a:t>
            </a:r>
            <a:endParaRPr lang="pt-BR" sz="4400" b="1" strike="noStrike" spc="-1" dirty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75" name="Espaço Reservado para Conteúdo 2"/>
          <p:cNvSpPr txBox="1"/>
          <p:nvPr/>
        </p:nvSpPr>
        <p:spPr>
          <a:xfrm>
            <a:off x="446400" y="1593720"/>
            <a:ext cx="11073600" cy="4963680"/>
          </a:xfrm>
          <a:prstGeom prst="rect">
            <a:avLst/>
          </a:prstGeom>
          <a:noFill/>
          <a:ln w="0">
            <a:noFill/>
          </a:ln>
        </p:spPr>
        <p:txBody>
          <a:bodyPr>
            <a:normAutofit/>
          </a:bodyPr>
          <a:lstStyle/>
          <a:p>
            <a:pPr algn="just"/>
            <a:endParaRPr lang="pt-BR" sz="3200" b="0" strike="noStrike" spc="-1" dirty="0">
              <a:solidFill>
                <a:srgbClr val="000000"/>
              </a:solidFill>
              <a:latin typeface="Calibre"/>
            </a:endParaRPr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3229" y="1504681"/>
            <a:ext cx="10145541" cy="44459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66322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p15="http://schemas.microsoft.com/office/powerpoint/2012/main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Título 1"/>
          <p:cNvSpPr txBox="1"/>
          <p:nvPr/>
        </p:nvSpPr>
        <p:spPr>
          <a:xfrm>
            <a:off x="733680" y="744120"/>
            <a:ext cx="10515240" cy="81000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rmAutofit fontScale="70000" lnSpcReduction="20000"/>
          </a:bodyPr>
          <a:lstStyle/>
          <a:p>
            <a:pPr algn="ctr">
              <a:lnSpc>
                <a:spcPct val="90000"/>
              </a:lnSpc>
            </a:pPr>
            <a:r>
              <a:rPr lang="pt-BR" sz="4400" b="1" spc="-1" dirty="0" smtClean="0">
                <a:solidFill>
                  <a:srgbClr val="000000"/>
                </a:solidFill>
                <a:latin typeface="Calibri Light"/>
              </a:rPr>
              <a:t>PROCESSO E PROCEDIMENTOS NO TRIBUNAL DE CONTAS – LC 113/2005 – LEI ORGÂNICA DO TCE/PR</a:t>
            </a:r>
            <a:endParaRPr lang="pt-BR" sz="4400" b="1" strike="noStrike" spc="-1" dirty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75" name="Espaço Reservado para Conteúdo 2"/>
          <p:cNvSpPr txBox="1"/>
          <p:nvPr/>
        </p:nvSpPr>
        <p:spPr>
          <a:xfrm>
            <a:off x="446400" y="1593720"/>
            <a:ext cx="11073600" cy="4963680"/>
          </a:xfrm>
          <a:prstGeom prst="rect">
            <a:avLst/>
          </a:prstGeom>
          <a:noFill/>
          <a:ln w="0">
            <a:noFill/>
          </a:ln>
        </p:spPr>
        <p:txBody>
          <a:bodyPr>
            <a:normAutofit/>
          </a:bodyPr>
          <a:lstStyle/>
          <a:p>
            <a:pPr algn="just"/>
            <a:endParaRPr lang="pt-BR" sz="3200" b="0" strike="noStrike" spc="-1" dirty="0">
              <a:solidFill>
                <a:srgbClr val="000000"/>
              </a:solidFill>
              <a:latin typeface="Calibre"/>
            </a:endParaRPr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32835" y="1690445"/>
            <a:ext cx="9526329" cy="40351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61874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p15="http://schemas.microsoft.com/office/powerpoint/2012/main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Título 1"/>
          <p:cNvSpPr txBox="1"/>
          <p:nvPr/>
        </p:nvSpPr>
        <p:spPr>
          <a:xfrm>
            <a:off x="733680" y="744120"/>
            <a:ext cx="10515240" cy="81000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rmAutofit fontScale="70000" lnSpcReduction="20000"/>
          </a:bodyPr>
          <a:lstStyle/>
          <a:p>
            <a:pPr algn="ctr">
              <a:lnSpc>
                <a:spcPct val="90000"/>
              </a:lnSpc>
            </a:pPr>
            <a:r>
              <a:rPr lang="pt-BR" sz="4400" b="1" spc="-1" dirty="0" smtClean="0">
                <a:solidFill>
                  <a:srgbClr val="000000"/>
                </a:solidFill>
                <a:latin typeface="Calibri Light"/>
              </a:rPr>
              <a:t>PROCESSO E PROCEDIMENTOS NO TRIBUNAL DE CONTAS – LC 113/2005 – LEI ORGÂNICA DO TCE/PR</a:t>
            </a:r>
            <a:endParaRPr lang="pt-BR" sz="4400" b="1" strike="noStrike" spc="-1" dirty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75" name="Espaço Reservado para Conteúdo 2"/>
          <p:cNvSpPr txBox="1"/>
          <p:nvPr/>
        </p:nvSpPr>
        <p:spPr>
          <a:xfrm>
            <a:off x="446400" y="1593720"/>
            <a:ext cx="11073600" cy="4963680"/>
          </a:xfrm>
          <a:prstGeom prst="rect">
            <a:avLst/>
          </a:prstGeom>
          <a:noFill/>
          <a:ln w="0">
            <a:noFill/>
          </a:ln>
        </p:spPr>
        <p:txBody>
          <a:bodyPr>
            <a:normAutofit/>
          </a:bodyPr>
          <a:lstStyle/>
          <a:p>
            <a:pPr algn="just"/>
            <a:endParaRPr lang="pt-BR" sz="3200" b="0" strike="noStrike" spc="-1" dirty="0">
              <a:solidFill>
                <a:srgbClr val="000000"/>
              </a:solidFill>
              <a:latin typeface="Calibre"/>
            </a:endParaRPr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5666" y="1554120"/>
            <a:ext cx="10155067" cy="44678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53506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p15="http://schemas.microsoft.com/office/powerpoint/2012/main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Título 1"/>
          <p:cNvSpPr txBox="1"/>
          <p:nvPr/>
        </p:nvSpPr>
        <p:spPr>
          <a:xfrm>
            <a:off x="733680" y="744120"/>
            <a:ext cx="10515240" cy="81000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rmAutofit fontScale="70000" lnSpcReduction="20000"/>
          </a:bodyPr>
          <a:lstStyle/>
          <a:p>
            <a:pPr algn="ctr">
              <a:lnSpc>
                <a:spcPct val="90000"/>
              </a:lnSpc>
            </a:pPr>
            <a:r>
              <a:rPr lang="pt-BR" sz="4400" b="1" spc="-1" dirty="0" smtClean="0">
                <a:solidFill>
                  <a:srgbClr val="000000"/>
                </a:solidFill>
                <a:latin typeface="Calibri Light"/>
              </a:rPr>
              <a:t>PROCESSO E PROCEDIMENTOS NO TRIBUNAL DE CONTAS – LC 113/2005 – LEI ORGÂNICA DO TCE/PR</a:t>
            </a:r>
            <a:endParaRPr lang="pt-BR" sz="4400" b="1" strike="noStrike" spc="-1" dirty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75" name="Espaço Reservado para Conteúdo 2"/>
          <p:cNvSpPr txBox="1"/>
          <p:nvPr/>
        </p:nvSpPr>
        <p:spPr>
          <a:xfrm>
            <a:off x="446400" y="1593720"/>
            <a:ext cx="11073600" cy="4963680"/>
          </a:xfrm>
          <a:prstGeom prst="rect">
            <a:avLst/>
          </a:prstGeom>
          <a:noFill/>
          <a:ln w="0">
            <a:noFill/>
          </a:ln>
        </p:spPr>
        <p:txBody>
          <a:bodyPr>
            <a:normAutofit/>
          </a:bodyPr>
          <a:lstStyle/>
          <a:p>
            <a:pPr algn="just"/>
            <a:endParaRPr lang="pt-BR" sz="3200" b="0" strike="noStrike" spc="-1" dirty="0">
              <a:solidFill>
                <a:srgbClr val="000000"/>
              </a:solidFill>
              <a:latin typeface="Calibre"/>
            </a:endParaRPr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3703" y="1628523"/>
            <a:ext cx="10164594" cy="40688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28707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p15="http://schemas.microsoft.com/office/powerpoint/2012/main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Título 1"/>
          <p:cNvSpPr txBox="1"/>
          <p:nvPr/>
        </p:nvSpPr>
        <p:spPr>
          <a:xfrm>
            <a:off x="733680" y="744120"/>
            <a:ext cx="10515240" cy="81000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rmAutofit fontScale="70000" lnSpcReduction="20000"/>
          </a:bodyPr>
          <a:lstStyle/>
          <a:p>
            <a:pPr algn="ctr">
              <a:lnSpc>
                <a:spcPct val="90000"/>
              </a:lnSpc>
            </a:pPr>
            <a:r>
              <a:rPr lang="pt-BR" sz="4400" b="1" spc="-1" dirty="0" smtClean="0">
                <a:solidFill>
                  <a:srgbClr val="000000"/>
                </a:solidFill>
                <a:latin typeface="Calibri Light"/>
              </a:rPr>
              <a:t>PROCESSO E PROCEDIMENTOS NO TRIBUNAL DE CONTAS – LC 113/2005 – LEI ORGÂNICA DO TCE/PR</a:t>
            </a:r>
            <a:endParaRPr lang="pt-BR" sz="4400" b="1" strike="noStrike" spc="-1" dirty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75" name="Espaço Reservado para Conteúdo 2"/>
          <p:cNvSpPr txBox="1"/>
          <p:nvPr/>
        </p:nvSpPr>
        <p:spPr>
          <a:xfrm>
            <a:off x="446400" y="1593720"/>
            <a:ext cx="11073600" cy="4963680"/>
          </a:xfrm>
          <a:prstGeom prst="rect">
            <a:avLst/>
          </a:prstGeom>
          <a:noFill/>
          <a:ln w="0">
            <a:noFill/>
          </a:ln>
        </p:spPr>
        <p:txBody>
          <a:bodyPr>
            <a:normAutofit/>
          </a:bodyPr>
          <a:lstStyle/>
          <a:p>
            <a:pPr algn="just"/>
            <a:endParaRPr lang="pt-BR" sz="3200" b="0" strike="noStrike" spc="-1" dirty="0">
              <a:solidFill>
                <a:srgbClr val="000000"/>
              </a:solidFill>
              <a:latin typeface="Calibre"/>
            </a:endParaRPr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4177" y="1599944"/>
            <a:ext cx="10183646" cy="42803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5959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p15="http://schemas.microsoft.com/office/powerpoint/2012/main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Título 1"/>
          <p:cNvSpPr txBox="1"/>
          <p:nvPr/>
        </p:nvSpPr>
        <p:spPr>
          <a:xfrm>
            <a:off x="733680" y="744120"/>
            <a:ext cx="10515240" cy="81000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rmAutofit fontScale="70000" lnSpcReduction="20000"/>
          </a:bodyPr>
          <a:lstStyle/>
          <a:p>
            <a:pPr algn="ctr">
              <a:lnSpc>
                <a:spcPct val="90000"/>
              </a:lnSpc>
            </a:pPr>
            <a:r>
              <a:rPr lang="pt-BR" sz="4400" b="1" spc="-1" dirty="0" smtClean="0">
                <a:solidFill>
                  <a:srgbClr val="000000"/>
                </a:solidFill>
                <a:latin typeface="Calibri Light"/>
              </a:rPr>
              <a:t>PROCESSO E PROCEDIMENTOS NO TRIBUNAL DE CONTAS – LC 113/2005 – LEI ORGÂNICA DO TCE/PR</a:t>
            </a:r>
            <a:endParaRPr lang="pt-BR" sz="4400" b="1" strike="noStrike" spc="-1" dirty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75" name="Espaço Reservado para Conteúdo 2"/>
          <p:cNvSpPr txBox="1"/>
          <p:nvPr/>
        </p:nvSpPr>
        <p:spPr>
          <a:xfrm>
            <a:off x="446400" y="1593720"/>
            <a:ext cx="11073600" cy="4963680"/>
          </a:xfrm>
          <a:prstGeom prst="rect">
            <a:avLst/>
          </a:prstGeom>
          <a:noFill/>
          <a:ln w="0">
            <a:noFill/>
          </a:ln>
        </p:spPr>
        <p:txBody>
          <a:bodyPr>
            <a:normAutofit/>
          </a:bodyPr>
          <a:lstStyle/>
          <a:p>
            <a:pPr algn="just"/>
            <a:endParaRPr lang="pt-BR" sz="3200" b="0" strike="noStrike" spc="-1" dirty="0">
              <a:solidFill>
                <a:srgbClr val="000000"/>
              </a:solidFill>
              <a:latin typeface="Calibre"/>
            </a:endParaRPr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3229" y="1704734"/>
            <a:ext cx="10145541" cy="4077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92688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p15="http://schemas.microsoft.com/office/powerpoint/2012/main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Título 1"/>
          <p:cNvSpPr txBox="1"/>
          <p:nvPr/>
        </p:nvSpPr>
        <p:spPr>
          <a:xfrm>
            <a:off x="733680" y="744120"/>
            <a:ext cx="10515240" cy="81000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rmAutofit fontScale="70000" lnSpcReduction="20000"/>
          </a:bodyPr>
          <a:lstStyle/>
          <a:p>
            <a:pPr algn="ctr">
              <a:lnSpc>
                <a:spcPct val="90000"/>
              </a:lnSpc>
            </a:pPr>
            <a:r>
              <a:rPr lang="pt-BR" sz="4400" b="1" spc="-1" dirty="0" smtClean="0">
                <a:solidFill>
                  <a:srgbClr val="000000"/>
                </a:solidFill>
                <a:latin typeface="Calibri Light"/>
              </a:rPr>
              <a:t>PROCESSO E PROCEDIMENTOS NO TRIBUNAL DE CONTAS – LC 113/2005 – LEI ORGÂNICA DO TCE/PR</a:t>
            </a:r>
            <a:endParaRPr lang="pt-BR" sz="4400" b="1" strike="noStrike" spc="-1" dirty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75" name="Espaço Reservado para Conteúdo 2"/>
          <p:cNvSpPr txBox="1"/>
          <p:nvPr/>
        </p:nvSpPr>
        <p:spPr>
          <a:xfrm>
            <a:off x="446400" y="1593720"/>
            <a:ext cx="11073600" cy="4963680"/>
          </a:xfrm>
          <a:prstGeom prst="rect">
            <a:avLst/>
          </a:prstGeom>
          <a:noFill/>
          <a:ln w="0">
            <a:noFill/>
          </a:ln>
        </p:spPr>
        <p:txBody>
          <a:bodyPr>
            <a:normAutofit/>
          </a:bodyPr>
          <a:lstStyle/>
          <a:p>
            <a:pPr algn="just"/>
            <a:endParaRPr lang="pt-BR" sz="3200" b="0" strike="noStrike" spc="-1" dirty="0">
              <a:solidFill>
                <a:srgbClr val="000000"/>
              </a:solidFill>
              <a:latin typeface="Calibre"/>
            </a:endParaRPr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3229" y="1704734"/>
            <a:ext cx="10145541" cy="4077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73417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p15="http://schemas.microsoft.com/office/powerpoint/2012/main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Título 1"/>
          <p:cNvSpPr txBox="1"/>
          <p:nvPr/>
        </p:nvSpPr>
        <p:spPr>
          <a:xfrm>
            <a:off x="733680" y="744120"/>
            <a:ext cx="10515240" cy="81000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rmAutofit fontScale="70000" lnSpcReduction="20000"/>
          </a:bodyPr>
          <a:lstStyle/>
          <a:p>
            <a:pPr algn="ctr">
              <a:lnSpc>
                <a:spcPct val="90000"/>
              </a:lnSpc>
            </a:pPr>
            <a:r>
              <a:rPr lang="pt-BR" sz="4400" b="1" spc="-1" dirty="0" smtClean="0">
                <a:solidFill>
                  <a:srgbClr val="000000"/>
                </a:solidFill>
                <a:latin typeface="Calibri Light"/>
              </a:rPr>
              <a:t>PROCESSO E PROCEDIMENTOS NO TRIBUNAL DE CONTAS – LC 113/2005 – LEI ORGÂNICA DO TCE/PR</a:t>
            </a:r>
            <a:endParaRPr lang="pt-BR" sz="4400" b="1" strike="noStrike" spc="-1" dirty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75" name="Espaço Reservado para Conteúdo 2"/>
          <p:cNvSpPr txBox="1"/>
          <p:nvPr/>
        </p:nvSpPr>
        <p:spPr>
          <a:xfrm>
            <a:off x="446400" y="1593720"/>
            <a:ext cx="11073600" cy="4963680"/>
          </a:xfrm>
          <a:prstGeom prst="rect">
            <a:avLst/>
          </a:prstGeom>
          <a:noFill/>
          <a:ln w="0">
            <a:noFill/>
          </a:ln>
        </p:spPr>
        <p:txBody>
          <a:bodyPr>
            <a:normAutofit/>
          </a:bodyPr>
          <a:lstStyle/>
          <a:p>
            <a:pPr algn="just"/>
            <a:endParaRPr lang="pt-BR" sz="3200" b="0" strike="noStrike" spc="-1" dirty="0">
              <a:solidFill>
                <a:srgbClr val="000000"/>
              </a:solidFill>
              <a:latin typeface="Calibre"/>
            </a:endParaRPr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9413" y="2047682"/>
            <a:ext cx="10193173" cy="33261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42841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p15="http://schemas.microsoft.com/office/powerpoint/2012/main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Título 1"/>
          <p:cNvSpPr txBox="1"/>
          <p:nvPr/>
        </p:nvSpPr>
        <p:spPr>
          <a:xfrm>
            <a:off x="733680" y="744120"/>
            <a:ext cx="10515240" cy="81000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rmAutofit fontScale="70000" lnSpcReduction="20000"/>
          </a:bodyPr>
          <a:lstStyle/>
          <a:p>
            <a:pPr algn="ctr">
              <a:lnSpc>
                <a:spcPct val="90000"/>
              </a:lnSpc>
            </a:pPr>
            <a:r>
              <a:rPr lang="pt-BR" sz="4400" b="1" spc="-1" dirty="0" smtClean="0">
                <a:solidFill>
                  <a:srgbClr val="000000"/>
                </a:solidFill>
                <a:latin typeface="Calibri Light"/>
              </a:rPr>
              <a:t>PROCESSO E PROCEDIMENTOS NO TRIBUNAL DE CONTAS – LC 113/2005 – LEI ORGÂNICA DO TCE/PR</a:t>
            </a:r>
            <a:endParaRPr lang="pt-BR" sz="4400" b="1" strike="noStrike" spc="-1" dirty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75" name="Espaço Reservado para Conteúdo 2"/>
          <p:cNvSpPr txBox="1"/>
          <p:nvPr/>
        </p:nvSpPr>
        <p:spPr>
          <a:xfrm>
            <a:off x="446400" y="1593720"/>
            <a:ext cx="11073600" cy="4963680"/>
          </a:xfrm>
          <a:prstGeom prst="rect">
            <a:avLst/>
          </a:prstGeom>
          <a:noFill/>
          <a:ln w="0">
            <a:noFill/>
          </a:ln>
        </p:spPr>
        <p:txBody>
          <a:bodyPr>
            <a:normAutofit/>
          </a:bodyPr>
          <a:lstStyle/>
          <a:p>
            <a:pPr algn="just"/>
            <a:endParaRPr lang="pt-BR" sz="3200" b="0" strike="noStrike" spc="-1" dirty="0">
              <a:solidFill>
                <a:srgbClr val="000000"/>
              </a:solidFill>
              <a:latin typeface="Calibre"/>
            </a:endParaRPr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70940" y="2042919"/>
            <a:ext cx="9450119" cy="31339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6685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p15="http://schemas.microsoft.com/office/powerpoint/2012/main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Título 1"/>
          <p:cNvSpPr txBox="1"/>
          <p:nvPr/>
        </p:nvSpPr>
        <p:spPr>
          <a:xfrm>
            <a:off x="733680" y="744120"/>
            <a:ext cx="10515240" cy="81000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rmAutofit fontScale="70000" lnSpcReduction="20000"/>
          </a:bodyPr>
          <a:lstStyle/>
          <a:p>
            <a:pPr algn="ctr">
              <a:lnSpc>
                <a:spcPct val="90000"/>
              </a:lnSpc>
            </a:pPr>
            <a:r>
              <a:rPr lang="pt-BR" sz="4400" b="1" spc="-1" dirty="0" smtClean="0">
                <a:solidFill>
                  <a:srgbClr val="000000"/>
                </a:solidFill>
                <a:latin typeface="Calibri Light"/>
              </a:rPr>
              <a:t>PROCESSO E PROCEDIMENTOS NO TRIBUNAL DE CONTAS – LC 113/2005 – LEI ORGÂNICA DO TCE/PR</a:t>
            </a:r>
            <a:endParaRPr lang="pt-BR" sz="4400" b="1" strike="noStrike" spc="-1" dirty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75" name="Espaço Reservado para Conteúdo 2"/>
          <p:cNvSpPr txBox="1"/>
          <p:nvPr/>
        </p:nvSpPr>
        <p:spPr>
          <a:xfrm>
            <a:off x="446400" y="1593720"/>
            <a:ext cx="11073600" cy="4963680"/>
          </a:xfrm>
          <a:prstGeom prst="rect">
            <a:avLst/>
          </a:prstGeom>
          <a:noFill/>
          <a:ln w="0">
            <a:noFill/>
          </a:ln>
        </p:spPr>
        <p:txBody>
          <a:bodyPr>
            <a:normAutofit/>
          </a:bodyPr>
          <a:lstStyle/>
          <a:p>
            <a:pPr algn="just"/>
            <a:endParaRPr lang="pt-BR" sz="3200" b="0" strike="noStrike" spc="-1" dirty="0">
              <a:solidFill>
                <a:srgbClr val="000000"/>
              </a:solidFill>
              <a:latin typeface="Calibre"/>
            </a:endParaRPr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23256" y="1771418"/>
            <a:ext cx="9945488" cy="39119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55446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p15="http://schemas.microsoft.com/office/powerpoint/2012/main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Espaço Reservado para Conteúdo 2"/>
          <p:cNvSpPr txBox="1"/>
          <p:nvPr/>
        </p:nvSpPr>
        <p:spPr>
          <a:xfrm>
            <a:off x="864000" y="1171080"/>
            <a:ext cx="10608480" cy="5014080"/>
          </a:xfrm>
          <a:prstGeom prst="rect">
            <a:avLst/>
          </a:prstGeom>
          <a:noFill/>
          <a:ln w="0">
            <a:noFill/>
          </a:ln>
        </p:spPr>
        <p:txBody>
          <a:bodyPr>
            <a:normAutofit fontScale="70000" lnSpcReduction="20000"/>
          </a:bodyPr>
          <a:lstStyle/>
          <a:p>
            <a:pPr algn="ctr">
              <a:lnSpc>
                <a:spcPct val="115000"/>
              </a:lnSpc>
              <a:spcAft>
                <a:spcPts val="1001"/>
              </a:spcAft>
              <a:tabLst>
                <a:tab pos="0" algn="l"/>
              </a:tabLst>
            </a:pPr>
            <a:r>
              <a:rPr lang="pt-BR" sz="3200" b="1" spc="-1" dirty="0" smtClean="0">
                <a:solidFill>
                  <a:srgbClr val="000000"/>
                </a:solidFill>
                <a:latin typeface="Calibri"/>
              </a:rPr>
              <a:t>PROCESSO NOS TRIBUNAIS DE CONTAS</a:t>
            </a:r>
            <a:endParaRPr lang="pt-BR" sz="3200" b="0" strike="noStrike" spc="-1" dirty="0">
              <a:solidFill>
                <a:srgbClr val="000000"/>
              </a:solidFill>
              <a:latin typeface="Calibri"/>
            </a:endParaRPr>
          </a:p>
          <a:p>
            <a:pPr marL="228600" indent="-228240">
              <a:lnSpc>
                <a:spcPct val="90000"/>
              </a:lnSpc>
              <a:spcBef>
                <a:spcPts val="567"/>
              </a:spcBef>
              <a:tabLst>
                <a:tab pos="0" algn="l"/>
              </a:tabLst>
            </a:pPr>
            <a:r>
              <a:rPr lang="pt-BR" sz="2800" b="0" strike="noStrike" spc="-1" dirty="0">
                <a:solidFill>
                  <a:srgbClr val="000000"/>
                </a:solidFill>
                <a:latin typeface="Calibri"/>
                <a:ea typeface="Microsoft YaHei"/>
              </a:rPr>
              <a:t>  </a:t>
            </a:r>
            <a:r>
              <a:rPr lang="pt-BR" sz="2400" b="0" strike="noStrike" spc="-1" dirty="0">
                <a:solidFill>
                  <a:srgbClr val="000000"/>
                </a:solidFill>
                <a:latin typeface="Calibri"/>
                <a:ea typeface="Microsoft YaHei"/>
              </a:rPr>
              <a:t> </a:t>
            </a:r>
            <a:r>
              <a:rPr lang="pt-BR" sz="2400" spc="-1" dirty="0">
                <a:solidFill>
                  <a:srgbClr val="000000"/>
                </a:solidFill>
                <a:latin typeface="Calibri"/>
                <a:ea typeface="Microsoft YaHei"/>
              </a:rPr>
              <a:t>Os Processos junto ao Tribunal de </a:t>
            </a:r>
            <a:r>
              <a:rPr lang="pt-BR" sz="2400" spc="-1" dirty="0" smtClean="0">
                <a:solidFill>
                  <a:srgbClr val="000000"/>
                </a:solidFill>
                <a:latin typeface="Calibri"/>
                <a:ea typeface="Microsoft YaHei"/>
              </a:rPr>
              <a:t>Contas</a:t>
            </a:r>
          </a:p>
          <a:p>
            <a:pPr marL="228600" indent="-228240">
              <a:lnSpc>
                <a:spcPct val="90000"/>
              </a:lnSpc>
              <a:spcBef>
                <a:spcPts val="567"/>
              </a:spcBef>
              <a:tabLst>
                <a:tab pos="0" algn="l"/>
              </a:tabLst>
            </a:pPr>
            <a:r>
              <a:rPr lang="pt-BR" sz="2400" spc="-1" dirty="0" smtClean="0">
                <a:solidFill>
                  <a:srgbClr val="000000"/>
                </a:solidFill>
                <a:latin typeface="Calibri"/>
                <a:ea typeface="Microsoft YaHei"/>
              </a:rPr>
              <a:t>1 </a:t>
            </a:r>
            <a:r>
              <a:rPr lang="pt-BR" sz="2400" spc="-1" dirty="0">
                <a:solidFill>
                  <a:srgbClr val="000000"/>
                </a:solidFill>
                <a:latin typeface="Calibri"/>
                <a:ea typeface="Microsoft YaHei"/>
              </a:rPr>
              <a:t>De Prestações de Contas</a:t>
            </a:r>
            <a:r>
              <a:rPr lang="pt-BR" sz="2400" spc="-1" dirty="0" smtClean="0">
                <a:solidFill>
                  <a:srgbClr val="000000"/>
                </a:solidFill>
                <a:latin typeface="Calibri"/>
                <a:ea typeface="Microsoft YaHei"/>
              </a:rPr>
              <a:t>:</a:t>
            </a:r>
          </a:p>
          <a:p>
            <a:pPr marL="457560" indent="-457200">
              <a:lnSpc>
                <a:spcPct val="90000"/>
              </a:lnSpc>
              <a:spcBef>
                <a:spcPts val="567"/>
              </a:spcBef>
              <a:buAutoNum type="alphaLcParenR"/>
              <a:tabLst>
                <a:tab pos="0" algn="l"/>
              </a:tabLst>
            </a:pPr>
            <a:r>
              <a:rPr lang="pt-BR" sz="2400" spc="-1" dirty="0" smtClean="0">
                <a:solidFill>
                  <a:srgbClr val="000000"/>
                </a:solidFill>
                <a:latin typeface="Calibri"/>
                <a:ea typeface="Microsoft YaHei"/>
              </a:rPr>
              <a:t>Fundamentação </a:t>
            </a:r>
            <a:r>
              <a:rPr lang="pt-BR" sz="2400" spc="-1" dirty="0">
                <a:solidFill>
                  <a:srgbClr val="000000"/>
                </a:solidFill>
                <a:latin typeface="Calibri"/>
                <a:ea typeface="Microsoft YaHei"/>
              </a:rPr>
              <a:t>e </a:t>
            </a:r>
            <a:r>
              <a:rPr lang="pt-BR" sz="2400" spc="-1" dirty="0" smtClean="0">
                <a:solidFill>
                  <a:srgbClr val="000000"/>
                </a:solidFill>
                <a:latin typeface="Calibri"/>
                <a:ea typeface="Microsoft YaHei"/>
              </a:rPr>
              <a:t>motivações</a:t>
            </a:r>
          </a:p>
          <a:p>
            <a:pPr marL="457560" indent="-457200">
              <a:lnSpc>
                <a:spcPct val="90000"/>
              </a:lnSpc>
              <a:spcBef>
                <a:spcPts val="567"/>
              </a:spcBef>
              <a:buAutoNum type="alphaLcParenR"/>
              <a:tabLst>
                <a:tab pos="0" algn="l"/>
              </a:tabLst>
            </a:pPr>
            <a:r>
              <a:rPr lang="pt-BR" sz="2400" spc="-1" dirty="0" smtClean="0">
                <a:solidFill>
                  <a:srgbClr val="000000"/>
                </a:solidFill>
                <a:latin typeface="Calibri"/>
                <a:ea typeface="Microsoft YaHei"/>
              </a:rPr>
              <a:t>Tipos </a:t>
            </a:r>
            <a:r>
              <a:rPr lang="pt-BR" sz="2400" spc="-1" dirty="0">
                <a:solidFill>
                  <a:srgbClr val="000000"/>
                </a:solidFill>
                <a:latin typeface="Calibri"/>
                <a:ea typeface="Microsoft YaHei"/>
              </a:rPr>
              <a:t>de prestação de </a:t>
            </a:r>
            <a:r>
              <a:rPr lang="pt-BR" sz="2400" spc="-1" dirty="0" smtClean="0">
                <a:solidFill>
                  <a:srgbClr val="000000"/>
                </a:solidFill>
                <a:latin typeface="Calibri"/>
                <a:ea typeface="Microsoft YaHei"/>
              </a:rPr>
              <a:t>contas</a:t>
            </a:r>
          </a:p>
          <a:p>
            <a:pPr marL="457560" indent="-457200">
              <a:lnSpc>
                <a:spcPct val="90000"/>
              </a:lnSpc>
              <a:spcBef>
                <a:spcPts val="567"/>
              </a:spcBef>
              <a:buAutoNum type="alphaLcParenR"/>
              <a:tabLst>
                <a:tab pos="0" algn="l"/>
              </a:tabLst>
            </a:pPr>
            <a:r>
              <a:rPr lang="pt-BR" sz="2400" spc="-1" dirty="0" smtClean="0">
                <a:solidFill>
                  <a:srgbClr val="000000"/>
                </a:solidFill>
                <a:latin typeface="Calibri"/>
                <a:ea typeface="Microsoft YaHei"/>
              </a:rPr>
              <a:t>A </a:t>
            </a:r>
            <a:r>
              <a:rPr lang="pt-BR" sz="2400" spc="-1" dirty="0">
                <a:solidFill>
                  <a:srgbClr val="000000"/>
                </a:solidFill>
                <a:latin typeface="Calibri"/>
                <a:ea typeface="Microsoft YaHei"/>
              </a:rPr>
              <a:t>quem prestar </a:t>
            </a:r>
            <a:r>
              <a:rPr lang="pt-BR" sz="2400" spc="-1" dirty="0" smtClean="0">
                <a:solidFill>
                  <a:srgbClr val="000000"/>
                </a:solidFill>
                <a:latin typeface="Calibri"/>
                <a:ea typeface="Microsoft YaHei"/>
              </a:rPr>
              <a:t>contas</a:t>
            </a:r>
          </a:p>
          <a:p>
            <a:pPr marL="457560" indent="-457200">
              <a:lnSpc>
                <a:spcPct val="90000"/>
              </a:lnSpc>
              <a:spcBef>
                <a:spcPts val="567"/>
              </a:spcBef>
              <a:buAutoNum type="alphaLcParenR"/>
              <a:tabLst>
                <a:tab pos="0" algn="l"/>
              </a:tabLst>
            </a:pPr>
            <a:r>
              <a:rPr lang="pt-BR" sz="2400" spc="-1" dirty="0" smtClean="0">
                <a:solidFill>
                  <a:srgbClr val="000000"/>
                </a:solidFill>
                <a:latin typeface="Calibri"/>
                <a:ea typeface="Microsoft YaHei"/>
              </a:rPr>
              <a:t>Principais </a:t>
            </a:r>
            <a:r>
              <a:rPr lang="pt-BR" sz="2400" spc="-1" dirty="0">
                <a:solidFill>
                  <a:srgbClr val="000000"/>
                </a:solidFill>
                <a:latin typeface="Calibri"/>
                <a:ea typeface="Microsoft YaHei"/>
              </a:rPr>
              <a:t>motivos das </a:t>
            </a:r>
            <a:r>
              <a:rPr lang="pt-BR" sz="2400" spc="-1" dirty="0" smtClean="0">
                <a:solidFill>
                  <a:srgbClr val="000000"/>
                </a:solidFill>
                <a:latin typeface="Calibri"/>
                <a:ea typeface="Microsoft YaHei"/>
              </a:rPr>
              <a:t>desaprovações</a:t>
            </a:r>
          </a:p>
          <a:p>
            <a:pPr marL="360">
              <a:lnSpc>
                <a:spcPct val="90000"/>
              </a:lnSpc>
              <a:spcBef>
                <a:spcPts val="567"/>
              </a:spcBef>
              <a:tabLst>
                <a:tab pos="0" algn="l"/>
              </a:tabLst>
            </a:pPr>
            <a:r>
              <a:rPr lang="pt-BR" sz="2400" spc="-1" dirty="0" smtClean="0">
                <a:solidFill>
                  <a:srgbClr val="000000"/>
                </a:solidFill>
                <a:latin typeface="Calibri"/>
                <a:ea typeface="Microsoft YaHei"/>
              </a:rPr>
              <a:t>e</a:t>
            </a:r>
            <a:r>
              <a:rPr lang="pt-BR" sz="2400" spc="-1" dirty="0">
                <a:solidFill>
                  <a:srgbClr val="000000"/>
                </a:solidFill>
                <a:latin typeface="Calibri"/>
                <a:ea typeface="Microsoft YaHei"/>
              </a:rPr>
              <a:t>) Consequências das desaprovações </a:t>
            </a:r>
            <a:endParaRPr lang="pt-BR" sz="2400" spc="-1" dirty="0" smtClean="0">
              <a:solidFill>
                <a:srgbClr val="000000"/>
              </a:solidFill>
              <a:latin typeface="Calibri"/>
              <a:ea typeface="Microsoft YaHei"/>
            </a:endParaRPr>
          </a:p>
          <a:p>
            <a:pPr marL="360">
              <a:lnSpc>
                <a:spcPct val="90000"/>
              </a:lnSpc>
              <a:spcBef>
                <a:spcPts val="567"/>
              </a:spcBef>
              <a:tabLst>
                <a:tab pos="0" algn="l"/>
              </a:tabLst>
            </a:pPr>
            <a:r>
              <a:rPr lang="pt-BR" sz="2400" spc="-1" dirty="0" smtClean="0">
                <a:solidFill>
                  <a:srgbClr val="000000"/>
                </a:solidFill>
                <a:latin typeface="Calibri"/>
                <a:ea typeface="Microsoft YaHei"/>
              </a:rPr>
              <a:t>f</a:t>
            </a:r>
            <a:r>
              <a:rPr lang="pt-BR" sz="2400" spc="-1" dirty="0">
                <a:solidFill>
                  <a:srgbClr val="000000"/>
                </a:solidFill>
                <a:latin typeface="Calibri"/>
                <a:ea typeface="Microsoft YaHei"/>
              </a:rPr>
              <a:t>) Participação dos advogados </a:t>
            </a:r>
            <a:r>
              <a:rPr lang="pt-BR" sz="2400" spc="-1" dirty="0" smtClean="0">
                <a:solidFill>
                  <a:srgbClr val="000000"/>
                </a:solidFill>
                <a:latin typeface="Calibri"/>
                <a:ea typeface="Microsoft YaHei"/>
              </a:rPr>
              <a:t>municipais</a:t>
            </a:r>
          </a:p>
          <a:p>
            <a:pPr marL="360">
              <a:lnSpc>
                <a:spcPct val="90000"/>
              </a:lnSpc>
              <a:spcBef>
                <a:spcPts val="567"/>
              </a:spcBef>
              <a:tabLst>
                <a:tab pos="0" algn="l"/>
              </a:tabLst>
            </a:pPr>
            <a:r>
              <a:rPr lang="pt-BR" sz="2400" spc="-1" dirty="0" smtClean="0">
                <a:solidFill>
                  <a:srgbClr val="000000"/>
                </a:solidFill>
                <a:latin typeface="Calibri"/>
                <a:ea typeface="Microsoft YaHei"/>
              </a:rPr>
              <a:t>2 </a:t>
            </a:r>
            <a:r>
              <a:rPr lang="pt-BR" sz="2400" spc="-1" dirty="0">
                <a:solidFill>
                  <a:srgbClr val="000000"/>
                </a:solidFill>
                <a:latin typeface="Calibri"/>
                <a:ea typeface="Microsoft YaHei"/>
              </a:rPr>
              <a:t>Das Denúncias e </a:t>
            </a:r>
            <a:r>
              <a:rPr lang="pt-BR" sz="2400" spc="-1" dirty="0" smtClean="0">
                <a:solidFill>
                  <a:srgbClr val="000000"/>
                </a:solidFill>
                <a:latin typeface="Calibri"/>
                <a:ea typeface="Microsoft YaHei"/>
              </a:rPr>
              <a:t>Representações</a:t>
            </a:r>
          </a:p>
          <a:p>
            <a:pPr marL="360">
              <a:lnSpc>
                <a:spcPct val="90000"/>
              </a:lnSpc>
              <a:spcBef>
                <a:spcPts val="567"/>
              </a:spcBef>
              <a:tabLst>
                <a:tab pos="0" algn="l"/>
              </a:tabLst>
            </a:pPr>
            <a:r>
              <a:rPr lang="pt-BR" sz="2400" spc="-1" dirty="0" smtClean="0">
                <a:solidFill>
                  <a:srgbClr val="000000"/>
                </a:solidFill>
                <a:latin typeface="Calibri"/>
                <a:ea typeface="Microsoft YaHei"/>
              </a:rPr>
              <a:t>3 </a:t>
            </a:r>
            <a:r>
              <a:rPr lang="pt-BR" sz="2400" spc="-1" dirty="0">
                <a:solidFill>
                  <a:srgbClr val="000000"/>
                </a:solidFill>
                <a:latin typeface="Calibri"/>
                <a:ea typeface="Microsoft YaHei"/>
              </a:rPr>
              <a:t>De Auditorias </a:t>
            </a:r>
            <a:r>
              <a:rPr lang="pt-BR" sz="2400" spc="-1" dirty="0" smtClean="0">
                <a:solidFill>
                  <a:srgbClr val="000000"/>
                </a:solidFill>
                <a:latin typeface="Calibri"/>
                <a:ea typeface="Microsoft YaHei"/>
              </a:rPr>
              <a:t>Externas</a:t>
            </a:r>
          </a:p>
          <a:p>
            <a:pPr marL="360">
              <a:lnSpc>
                <a:spcPct val="90000"/>
              </a:lnSpc>
              <a:spcBef>
                <a:spcPts val="567"/>
              </a:spcBef>
              <a:tabLst>
                <a:tab pos="0" algn="l"/>
              </a:tabLst>
            </a:pPr>
            <a:r>
              <a:rPr lang="pt-BR" sz="2400" spc="-1" dirty="0" smtClean="0">
                <a:solidFill>
                  <a:srgbClr val="000000"/>
                </a:solidFill>
                <a:latin typeface="Calibri"/>
                <a:ea typeface="Microsoft YaHei"/>
              </a:rPr>
              <a:t>4 </a:t>
            </a:r>
            <a:r>
              <a:rPr lang="pt-BR" sz="2400" spc="-1" dirty="0">
                <a:solidFill>
                  <a:srgbClr val="000000"/>
                </a:solidFill>
                <a:latin typeface="Calibri"/>
                <a:ea typeface="Microsoft YaHei"/>
              </a:rPr>
              <a:t>Do Processo Eletrônico: </a:t>
            </a:r>
            <a:endParaRPr lang="pt-BR" sz="2400" spc="-1" dirty="0" smtClean="0">
              <a:solidFill>
                <a:srgbClr val="000000"/>
              </a:solidFill>
              <a:latin typeface="Calibri"/>
              <a:ea typeface="Microsoft YaHei"/>
            </a:endParaRPr>
          </a:p>
          <a:p>
            <a:pPr marL="360">
              <a:lnSpc>
                <a:spcPct val="90000"/>
              </a:lnSpc>
              <a:spcBef>
                <a:spcPts val="567"/>
              </a:spcBef>
              <a:tabLst>
                <a:tab pos="0" algn="l"/>
              </a:tabLst>
            </a:pPr>
            <a:r>
              <a:rPr lang="pt-BR" sz="2400" spc="-1" dirty="0" smtClean="0">
                <a:solidFill>
                  <a:srgbClr val="000000"/>
                </a:solidFill>
                <a:latin typeface="Calibri"/>
                <a:ea typeface="Microsoft YaHei"/>
              </a:rPr>
              <a:t>a</a:t>
            </a:r>
            <a:r>
              <a:rPr lang="pt-BR" sz="2400" spc="-1" dirty="0">
                <a:solidFill>
                  <a:srgbClr val="000000"/>
                </a:solidFill>
                <a:latin typeface="Calibri"/>
                <a:ea typeface="Microsoft YaHei"/>
              </a:rPr>
              <a:t>) Fundamentação </a:t>
            </a:r>
            <a:r>
              <a:rPr lang="pt-BR" sz="2400" spc="-1" dirty="0" smtClean="0">
                <a:solidFill>
                  <a:srgbClr val="000000"/>
                </a:solidFill>
                <a:latin typeface="Calibri"/>
                <a:ea typeface="Microsoft YaHei"/>
              </a:rPr>
              <a:t>legal</a:t>
            </a:r>
          </a:p>
          <a:p>
            <a:pPr marL="360">
              <a:lnSpc>
                <a:spcPct val="90000"/>
              </a:lnSpc>
              <a:spcBef>
                <a:spcPts val="567"/>
              </a:spcBef>
              <a:tabLst>
                <a:tab pos="0" algn="l"/>
              </a:tabLst>
            </a:pPr>
            <a:r>
              <a:rPr lang="pt-BR" sz="2400" spc="-1" dirty="0" smtClean="0">
                <a:solidFill>
                  <a:srgbClr val="000000"/>
                </a:solidFill>
                <a:latin typeface="Calibri"/>
                <a:ea typeface="Microsoft YaHei"/>
              </a:rPr>
              <a:t>b</a:t>
            </a:r>
            <a:r>
              <a:rPr lang="pt-BR" sz="2400" spc="-1" dirty="0">
                <a:solidFill>
                  <a:srgbClr val="000000"/>
                </a:solidFill>
                <a:latin typeface="Calibri"/>
                <a:ea typeface="Microsoft YaHei"/>
              </a:rPr>
              <a:t>) Histórico e </a:t>
            </a:r>
            <a:r>
              <a:rPr lang="pt-BR" sz="2400" spc="-1" dirty="0" smtClean="0">
                <a:solidFill>
                  <a:srgbClr val="000000"/>
                </a:solidFill>
                <a:latin typeface="Calibri"/>
                <a:ea typeface="Microsoft YaHei"/>
              </a:rPr>
              <a:t>evolução</a:t>
            </a:r>
          </a:p>
          <a:p>
            <a:pPr marL="360">
              <a:lnSpc>
                <a:spcPct val="90000"/>
              </a:lnSpc>
              <a:spcBef>
                <a:spcPts val="567"/>
              </a:spcBef>
              <a:tabLst>
                <a:tab pos="0" algn="l"/>
              </a:tabLst>
            </a:pPr>
            <a:r>
              <a:rPr lang="pt-BR" sz="2400" spc="-1" dirty="0" smtClean="0">
                <a:solidFill>
                  <a:srgbClr val="000000"/>
                </a:solidFill>
                <a:latin typeface="Calibri"/>
                <a:ea typeface="Microsoft YaHei"/>
              </a:rPr>
              <a:t>c</a:t>
            </a:r>
            <a:r>
              <a:rPr lang="pt-BR" sz="2400" spc="-1" dirty="0">
                <a:solidFill>
                  <a:srgbClr val="000000"/>
                </a:solidFill>
                <a:latin typeface="Calibri"/>
                <a:ea typeface="Microsoft YaHei"/>
              </a:rPr>
              <a:t>) </a:t>
            </a:r>
            <a:r>
              <a:rPr lang="pt-BR" sz="2400" spc="-1" dirty="0" smtClean="0">
                <a:solidFill>
                  <a:srgbClr val="000000"/>
                </a:solidFill>
                <a:latin typeface="Calibri"/>
                <a:ea typeface="Microsoft YaHei"/>
              </a:rPr>
              <a:t>Regulamentação</a:t>
            </a:r>
          </a:p>
          <a:p>
            <a:pPr marL="360">
              <a:lnSpc>
                <a:spcPct val="90000"/>
              </a:lnSpc>
              <a:spcBef>
                <a:spcPts val="567"/>
              </a:spcBef>
              <a:tabLst>
                <a:tab pos="0" algn="l"/>
              </a:tabLst>
            </a:pPr>
            <a:r>
              <a:rPr lang="pt-BR" sz="2400" spc="-1" dirty="0" smtClean="0">
                <a:solidFill>
                  <a:srgbClr val="000000"/>
                </a:solidFill>
                <a:latin typeface="Calibri"/>
                <a:ea typeface="Microsoft YaHei"/>
              </a:rPr>
              <a:t>d</a:t>
            </a:r>
            <a:r>
              <a:rPr lang="pt-BR" sz="2400" spc="-1" dirty="0">
                <a:solidFill>
                  <a:srgbClr val="000000"/>
                </a:solidFill>
                <a:latin typeface="Calibri"/>
                <a:ea typeface="Microsoft YaHei"/>
              </a:rPr>
              <a:t>) Benefícios e </a:t>
            </a:r>
            <a:r>
              <a:rPr lang="pt-BR" sz="2400" spc="-1" dirty="0" smtClean="0">
                <a:solidFill>
                  <a:srgbClr val="000000"/>
                </a:solidFill>
                <a:latin typeface="Calibri"/>
                <a:ea typeface="Microsoft YaHei"/>
              </a:rPr>
              <a:t>estatísticas</a:t>
            </a:r>
          </a:p>
          <a:p>
            <a:pPr marL="360">
              <a:lnSpc>
                <a:spcPct val="90000"/>
              </a:lnSpc>
              <a:spcBef>
                <a:spcPts val="567"/>
              </a:spcBef>
              <a:tabLst>
                <a:tab pos="0" algn="l"/>
              </a:tabLst>
            </a:pPr>
            <a:r>
              <a:rPr lang="pt-BR" sz="2400" spc="-1" dirty="0" smtClean="0">
                <a:solidFill>
                  <a:srgbClr val="000000"/>
                </a:solidFill>
                <a:latin typeface="Calibri"/>
                <a:ea typeface="Microsoft YaHei"/>
              </a:rPr>
              <a:t> </a:t>
            </a:r>
            <a:r>
              <a:rPr lang="pt-BR" sz="2400" spc="-1" dirty="0">
                <a:solidFill>
                  <a:srgbClr val="000000"/>
                </a:solidFill>
                <a:latin typeface="Calibri"/>
                <a:ea typeface="Microsoft YaHei"/>
              </a:rPr>
              <a:t>e) Navegação no </a:t>
            </a:r>
            <a:r>
              <a:rPr lang="pt-BR" sz="2400" spc="-1" dirty="0" smtClean="0">
                <a:solidFill>
                  <a:srgbClr val="000000"/>
                </a:solidFill>
                <a:latin typeface="Calibri"/>
                <a:ea typeface="Microsoft YaHei"/>
              </a:rPr>
              <a:t>sistema</a:t>
            </a:r>
          </a:p>
          <a:p>
            <a:pPr marL="360">
              <a:lnSpc>
                <a:spcPct val="90000"/>
              </a:lnSpc>
              <a:spcBef>
                <a:spcPts val="567"/>
              </a:spcBef>
              <a:tabLst>
                <a:tab pos="0" algn="l"/>
              </a:tabLst>
            </a:pPr>
            <a:r>
              <a:rPr lang="pt-BR" sz="2400" spc="-1" dirty="0" smtClean="0">
                <a:solidFill>
                  <a:srgbClr val="000000"/>
                </a:solidFill>
                <a:latin typeface="Calibri"/>
                <a:ea typeface="Microsoft YaHei"/>
              </a:rPr>
              <a:t>f</a:t>
            </a:r>
            <a:r>
              <a:rPr lang="pt-BR" sz="2400" spc="-1" dirty="0">
                <a:solidFill>
                  <a:srgbClr val="000000"/>
                </a:solidFill>
                <a:latin typeface="Calibri"/>
                <a:ea typeface="Microsoft YaHei"/>
              </a:rPr>
              <a:t>) Instruções práticas</a:t>
            </a:r>
            <a:endParaRPr lang="pt-BR" sz="2400" b="1" strike="noStrike" spc="-1" dirty="0" smtClean="0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p15="http://schemas.microsoft.com/office/powerpoint/2012/main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Título 1"/>
          <p:cNvSpPr txBox="1"/>
          <p:nvPr/>
        </p:nvSpPr>
        <p:spPr>
          <a:xfrm>
            <a:off x="733680" y="744120"/>
            <a:ext cx="10515240" cy="81000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rmAutofit fontScale="70000" lnSpcReduction="20000"/>
          </a:bodyPr>
          <a:lstStyle/>
          <a:p>
            <a:pPr algn="ctr">
              <a:lnSpc>
                <a:spcPct val="90000"/>
              </a:lnSpc>
            </a:pPr>
            <a:r>
              <a:rPr lang="pt-BR" sz="4400" b="1" spc="-1" dirty="0" smtClean="0">
                <a:solidFill>
                  <a:srgbClr val="000000"/>
                </a:solidFill>
                <a:latin typeface="Calibri Light"/>
              </a:rPr>
              <a:t>PROCESSO E PROCEDIMENTOS NO TRIBUNAL DE CONTAS – LC 113/2005 – LEI ORGÂNICA DO TCE/PR</a:t>
            </a:r>
            <a:endParaRPr lang="pt-BR" sz="4400" b="1" strike="noStrike" spc="-1" dirty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75" name="Espaço Reservado para Conteúdo 2"/>
          <p:cNvSpPr txBox="1"/>
          <p:nvPr/>
        </p:nvSpPr>
        <p:spPr>
          <a:xfrm>
            <a:off x="446400" y="1593720"/>
            <a:ext cx="11073600" cy="4963680"/>
          </a:xfrm>
          <a:prstGeom prst="rect">
            <a:avLst/>
          </a:prstGeom>
          <a:noFill/>
          <a:ln w="0">
            <a:noFill/>
          </a:ln>
        </p:spPr>
        <p:txBody>
          <a:bodyPr>
            <a:normAutofit/>
          </a:bodyPr>
          <a:lstStyle/>
          <a:p>
            <a:pPr algn="just"/>
            <a:endParaRPr lang="pt-BR" sz="3200" b="0" strike="noStrike" spc="-1" dirty="0">
              <a:solidFill>
                <a:srgbClr val="000000"/>
              </a:solidFill>
              <a:latin typeface="Calibre"/>
            </a:endParaRPr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5598" y="1904787"/>
            <a:ext cx="10240804" cy="37222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59362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p15="http://schemas.microsoft.com/office/powerpoint/2012/main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Título 1"/>
          <p:cNvSpPr txBox="1"/>
          <p:nvPr/>
        </p:nvSpPr>
        <p:spPr>
          <a:xfrm>
            <a:off x="733680" y="744120"/>
            <a:ext cx="10515240" cy="81000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rmAutofit fontScale="70000" lnSpcReduction="20000"/>
          </a:bodyPr>
          <a:lstStyle/>
          <a:p>
            <a:pPr algn="ctr">
              <a:lnSpc>
                <a:spcPct val="90000"/>
              </a:lnSpc>
            </a:pPr>
            <a:r>
              <a:rPr lang="pt-BR" sz="4400" b="1" spc="-1" dirty="0" smtClean="0">
                <a:solidFill>
                  <a:srgbClr val="000000"/>
                </a:solidFill>
                <a:latin typeface="Calibri Light"/>
              </a:rPr>
              <a:t>PROCESSO E PROCEDIMENTOS NO TRIBUNAL DE CONTAS – LC 113/2005 – LEI ORGÂNICA DO TCE/PR</a:t>
            </a:r>
            <a:endParaRPr lang="pt-BR" sz="4400" b="1" strike="noStrike" spc="-1" dirty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75" name="Espaço Reservado para Conteúdo 2"/>
          <p:cNvSpPr txBox="1"/>
          <p:nvPr/>
        </p:nvSpPr>
        <p:spPr>
          <a:xfrm>
            <a:off x="446400" y="1593720"/>
            <a:ext cx="11073600" cy="4963680"/>
          </a:xfrm>
          <a:prstGeom prst="rect">
            <a:avLst/>
          </a:prstGeom>
          <a:noFill/>
          <a:ln w="0">
            <a:noFill/>
          </a:ln>
        </p:spPr>
        <p:txBody>
          <a:bodyPr>
            <a:normAutofit/>
          </a:bodyPr>
          <a:lstStyle/>
          <a:p>
            <a:pPr algn="just"/>
            <a:endParaRPr lang="pt-BR" sz="3200" b="0" strike="noStrike" spc="-1" dirty="0">
              <a:solidFill>
                <a:srgbClr val="000000"/>
              </a:solidFill>
              <a:latin typeface="Calibre"/>
            </a:endParaRPr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0903" y="1708494"/>
            <a:ext cx="10164594" cy="41725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77877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p15="http://schemas.microsoft.com/office/powerpoint/2012/main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Título 1"/>
          <p:cNvSpPr txBox="1"/>
          <p:nvPr/>
        </p:nvSpPr>
        <p:spPr>
          <a:xfrm>
            <a:off x="733680" y="744120"/>
            <a:ext cx="10515240" cy="81000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rmAutofit fontScale="70000" lnSpcReduction="20000"/>
          </a:bodyPr>
          <a:lstStyle/>
          <a:p>
            <a:pPr algn="ctr">
              <a:lnSpc>
                <a:spcPct val="90000"/>
              </a:lnSpc>
            </a:pPr>
            <a:r>
              <a:rPr lang="pt-BR" sz="4400" b="1" spc="-1" dirty="0" smtClean="0">
                <a:solidFill>
                  <a:srgbClr val="000000"/>
                </a:solidFill>
                <a:latin typeface="Calibri Light"/>
              </a:rPr>
              <a:t>PROCESSO E PROCEDIMENTOS NO TRIBUNAL DE CONTAS – LC 113/2005 – LEI ORGÂNICA DO TCE/PR</a:t>
            </a:r>
            <a:endParaRPr lang="pt-BR" sz="4400" b="1" strike="noStrike" spc="-1" dirty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75" name="Espaço Reservado para Conteúdo 2"/>
          <p:cNvSpPr txBox="1"/>
          <p:nvPr/>
        </p:nvSpPr>
        <p:spPr>
          <a:xfrm>
            <a:off x="446400" y="1593720"/>
            <a:ext cx="11073600" cy="4963680"/>
          </a:xfrm>
          <a:prstGeom prst="rect">
            <a:avLst/>
          </a:prstGeom>
          <a:noFill/>
          <a:ln w="0">
            <a:noFill/>
          </a:ln>
        </p:spPr>
        <p:txBody>
          <a:bodyPr>
            <a:normAutofit/>
          </a:bodyPr>
          <a:lstStyle/>
          <a:p>
            <a:pPr algn="just"/>
            <a:endParaRPr lang="pt-BR" sz="3200" b="0" strike="noStrike" spc="-1" dirty="0">
              <a:solidFill>
                <a:srgbClr val="000000"/>
              </a:solidFill>
              <a:latin typeface="Calibre"/>
            </a:endParaRPr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0898" y="1593719"/>
            <a:ext cx="10240804" cy="42021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09533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p15="http://schemas.microsoft.com/office/powerpoint/2012/main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Título 1"/>
          <p:cNvSpPr txBox="1"/>
          <p:nvPr/>
        </p:nvSpPr>
        <p:spPr>
          <a:xfrm>
            <a:off x="733680" y="744120"/>
            <a:ext cx="10515240" cy="81000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rmAutofit fontScale="70000" lnSpcReduction="20000"/>
          </a:bodyPr>
          <a:lstStyle/>
          <a:p>
            <a:pPr algn="ctr">
              <a:lnSpc>
                <a:spcPct val="90000"/>
              </a:lnSpc>
            </a:pPr>
            <a:r>
              <a:rPr lang="pt-BR" sz="4400" b="1" spc="-1" dirty="0" smtClean="0">
                <a:solidFill>
                  <a:srgbClr val="000000"/>
                </a:solidFill>
                <a:latin typeface="Calibri Light"/>
              </a:rPr>
              <a:t>PROCESSO E PROCEDIMENTOS NO TRIBUNAL DE CONTAS – LC 113/2005 – LEI ORGÂNICA DO TCE/PR</a:t>
            </a:r>
            <a:endParaRPr lang="pt-BR" sz="4400" b="1" strike="noStrike" spc="-1" dirty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75" name="Espaço Reservado para Conteúdo 2"/>
          <p:cNvSpPr txBox="1"/>
          <p:nvPr/>
        </p:nvSpPr>
        <p:spPr>
          <a:xfrm>
            <a:off x="446400" y="1593720"/>
            <a:ext cx="11073600" cy="4963680"/>
          </a:xfrm>
          <a:prstGeom prst="rect">
            <a:avLst/>
          </a:prstGeom>
          <a:noFill/>
          <a:ln w="0">
            <a:noFill/>
          </a:ln>
        </p:spPr>
        <p:txBody>
          <a:bodyPr>
            <a:normAutofit/>
          </a:bodyPr>
          <a:lstStyle/>
          <a:p>
            <a:pPr algn="just"/>
            <a:endParaRPr lang="pt-BR" sz="3200" b="0" strike="noStrike" spc="-1" dirty="0">
              <a:solidFill>
                <a:srgbClr val="000000"/>
              </a:solidFill>
              <a:latin typeface="Calibre"/>
            </a:endParaRPr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0361" y="1671392"/>
            <a:ext cx="10231278" cy="42511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45024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p15="http://schemas.microsoft.com/office/powerpoint/2012/main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Título 1"/>
          <p:cNvSpPr txBox="1"/>
          <p:nvPr/>
        </p:nvSpPr>
        <p:spPr>
          <a:xfrm>
            <a:off x="733680" y="744120"/>
            <a:ext cx="10515240" cy="81000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rmAutofit fontScale="70000" lnSpcReduction="20000"/>
          </a:bodyPr>
          <a:lstStyle/>
          <a:p>
            <a:pPr algn="ctr">
              <a:lnSpc>
                <a:spcPct val="90000"/>
              </a:lnSpc>
            </a:pPr>
            <a:r>
              <a:rPr lang="pt-BR" sz="4400" b="1" spc="-1" dirty="0" smtClean="0">
                <a:solidFill>
                  <a:srgbClr val="000000"/>
                </a:solidFill>
                <a:latin typeface="Calibri Light"/>
              </a:rPr>
              <a:t>PROCESSO E PROCEDIMENTOS NO TRIBUNAL DE CONTAS – LC 113/2005 – LEI ORGÂNICA DO TCE/PR</a:t>
            </a:r>
            <a:endParaRPr lang="pt-BR" sz="4400" b="1" strike="noStrike" spc="-1" dirty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75" name="Espaço Reservado para Conteúdo 2"/>
          <p:cNvSpPr txBox="1"/>
          <p:nvPr/>
        </p:nvSpPr>
        <p:spPr>
          <a:xfrm>
            <a:off x="446400" y="1593720"/>
            <a:ext cx="11073600" cy="4963680"/>
          </a:xfrm>
          <a:prstGeom prst="rect">
            <a:avLst/>
          </a:prstGeom>
          <a:noFill/>
          <a:ln w="0">
            <a:noFill/>
          </a:ln>
        </p:spPr>
        <p:txBody>
          <a:bodyPr>
            <a:normAutofit/>
          </a:bodyPr>
          <a:lstStyle/>
          <a:p>
            <a:pPr algn="just"/>
            <a:endParaRPr lang="pt-BR" sz="3200" b="0" strike="noStrike" spc="-1" dirty="0">
              <a:solidFill>
                <a:srgbClr val="000000"/>
              </a:solidFill>
              <a:latin typeface="Calibre"/>
            </a:endParaRPr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9063" y="1736184"/>
            <a:ext cx="10259857" cy="43832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80582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p15="http://schemas.microsoft.com/office/powerpoint/2012/main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Título 1"/>
          <p:cNvSpPr txBox="1"/>
          <p:nvPr/>
        </p:nvSpPr>
        <p:spPr>
          <a:xfrm>
            <a:off x="733680" y="744120"/>
            <a:ext cx="10515240" cy="81000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rmAutofit fontScale="70000" lnSpcReduction="20000"/>
          </a:bodyPr>
          <a:lstStyle/>
          <a:p>
            <a:pPr algn="ctr">
              <a:lnSpc>
                <a:spcPct val="90000"/>
              </a:lnSpc>
            </a:pPr>
            <a:r>
              <a:rPr lang="pt-BR" sz="4400" b="1" spc="-1" dirty="0" smtClean="0">
                <a:solidFill>
                  <a:srgbClr val="000000"/>
                </a:solidFill>
                <a:latin typeface="Calibri Light"/>
              </a:rPr>
              <a:t>PROCESSO E PROCEDIMENTOS NO TRIBUNAL DE CONTAS – LC 113/2005 – LEI ORGÂNICA DO TCE/PR</a:t>
            </a:r>
            <a:endParaRPr lang="pt-BR" sz="4400" b="1" strike="noStrike" spc="-1" dirty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75" name="Espaço Reservado para Conteúdo 2"/>
          <p:cNvSpPr txBox="1"/>
          <p:nvPr/>
        </p:nvSpPr>
        <p:spPr>
          <a:xfrm>
            <a:off x="446400" y="1593720"/>
            <a:ext cx="11073600" cy="4963680"/>
          </a:xfrm>
          <a:prstGeom prst="rect">
            <a:avLst/>
          </a:prstGeom>
          <a:noFill/>
          <a:ln w="0">
            <a:noFill/>
          </a:ln>
        </p:spPr>
        <p:txBody>
          <a:bodyPr>
            <a:normAutofit/>
          </a:bodyPr>
          <a:lstStyle/>
          <a:p>
            <a:pPr algn="just"/>
            <a:endParaRPr lang="pt-BR" sz="3200" b="0" strike="noStrike" spc="-1" dirty="0">
              <a:solidFill>
                <a:srgbClr val="000000"/>
              </a:solidFill>
              <a:latin typeface="Calibre"/>
            </a:endParaRPr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7108" y="1770414"/>
            <a:ext cx="10088383" cy="4194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28462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p15="http://schemas.microsoft.com/office/powerpoint/2012/main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Título 1"/>
          <p:cNvSpPr txBox="1"/>
          <p:nvPr/>
        </p:nvSpPr>
        <p:spPr>
          <a:xfrm>
            <a:off x="733680" y="744120"/>
            <a:ext cx="10515240" cy="81000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rmAutofit fontScale="70000" lnSpcReduction="20000"/>
          </a:bodyPr>
          <a:lstStyle/>
          <a:p>
            <a:pPr algn="ctr">
              <a:lnSpc>
                <a:spcPct val="90000"/>
              </a:lnSpc>
            </a:pPr>
            <a:r>
              <a:rPr lang="pt-BR" sz="4400" b="1" spc="-1" dirty="0" smtClean="0">
                <a:solidFill>
                  <a:srgbClr val="000000"/>
                </a:solidFill>
                <a:latin typeface="Calibri Light"/>
              </a:rPr>
              <a:t>PROCESSO E PROCEDIMENTOS NO TRIBUNAL DE CONTAS – LC 113/2005 – LEI ORGÂNICA DO TCE/PR</a:t>
            </a:r>
            <a:endParaRPr lang="pt-BR" sz="4400" b="1" strike="noStrike" spc="-1" dirty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75" name="Espaço Reservado para Conteúdo 2"/>
          <p:cNvSpPr txBox="1"/>
          <p:nvPr/>
        </p:nvSpPr>
        <p:spPr>
          <a:xfrm>
            <a:off x="446400" y="1593720"/>
            <a:ext cx="11073600" cy="4963680"/>
          </a:xfrm>
          <a:prstGeom prst="rect">
            <a:avLst/>
          </a:prstGeom>
          <a:noFill/>
          <a:ln w="0">
            <a:noFill/>
          </a:ln>
        </p:spPr>
        <p:txBody>
          <a:bodyPr>
            <a:normAutofit/>
          </a:bodyPr>
          <a:lstStyle/>
          <a:p>
            <a:pPr algn="just"/>
            <a:endParaRPr lang="pt-BR" sz="3200" b="0" strike="noStrike" spc="-1" dirty="0">
              <a:solidFill>
                <a:srgbClr val="000000"/>
              </a:solidFill>
              <a:latin typeface="Calibre"/>
            </a:endParaRPr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0361" y="1842868"/>
            <a:ext cx="10231278" cy="28416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27193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p15="http://schemas.microsoft.com/office/powerpoint/2012/main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Título 1"/>
          <p:cNvSpPr txBox="1"/>
          <p:nvPr/>
        </p:nvSpPr>
        <p:spPr>
          <a:xfrm>
            <a:off x="838380" y="783719"/>
            <a:ext cx="10515240" cy="4688613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rmAutofit/>
          </a:bodyPr>
          <a:lstStyle/>
          <a:p>
            <a:pPr algn="ctr">
              <a:lnSpc>
                <a:spcPct val="90000"/>
              </a:lnSpc>
            </a:pPr>
            <a:r>
              <a:rPr lang="pt-BR" sz="4400" b="1" spc="-1" dirty="0" smtClean="0">
                <a:solidFill>
                  <a:srgbClr val="000000"/>
                </a:solidFill>
                <a:latin typeface="Calibri Light"/>
              </a:rPr>
              <a:t>MUITO OBRIGADO!</a:t>
            </a:r>
            <a:endParaRPr lang="pt-BR" sz="4400" b="1" strike="noStrike" spc="-1" dirty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75" name="Espaço Reservado para Conteúdo 2"/>
          <p:cNvSpPr txBox="1"/>
          <p:nvPr/>
        </p:nvSpPr>
        <p:spPr>
          <a:xfrm>
            <a:off x="446400" y="1593720"/>
            <a:ext cx="11073600" cy="4963680"/>
          </a:xfrm>
          <a:prstGeom prst="rect">
            <a:avLst/>
          </a:prstGeom>
          <a:noFill/>
          <a:ln w="0">
            <a:noFill/>
          </a:ln>
        </p:spPr>
        <p:txBody>
          <a:bodyPr>
            <a:normAutofit/>
          </a:bodyPr>
          <a:lstStyle/>
          <a:p>
            <a:pPr algn="just"/>
            <a:endParaRPr lang="pt-BR" sz="3200" b="0" strike="noStrike" spc="-1" dirty="0">
              <a:solidFill>
                <a:srgbClr val="000000"/>
              </a:solidFill>
              <a:latin typeface="Calibre"/>
            </a:endParaRPr>
          </a:p>
        </p:txBody>
      </p:sp>
    </p:spTree>
    <p:extLst>
      <p:ext uri="{BB962C8B-B14F-4D97-AF65-F5344CB8AC3E}">
        <p14:creationId xmlns:p14="http://schemas.microsoft.com/office/powerpoint/2010/main" val="3951900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p15="http://schemas.microsoft.com/office/powerpoint/2012/main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p15="http://schemas.microsoft.com/office/powerpoint/2012/main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p15="http://schemas.microsoft.com/office/powerpoint/2012/main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Título 1"/>
          <p:cNvSpPr txBox="1"/>
          <p:nvPr/>
        </p:nvSpPr>
        <p:spPr>
          <a:xfrm>
            <a:off x="877320" y="2729520"/>
            <a:ext cx="10515240" cy="132516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rmAutofit/>
          </a:bodyPr>
          <a:lstStyle/>
          <a:p>
            <a:pPr algn="ctr">
              <a:lnSpc>
                <a:spcPct val="90000"/>
              </a:lnSpc>
            </a:pPr>
            <a:r>
              <a:rPr lang="pt-BR" sz="5000" b="1" spc="-1" dirty="0" smtClean="0">
                <a:solidFill>
                  <a:srgbClr val="000000"/>
                </a:solidFill>
                <a:latin typeface="Calibri Light"/>
              </a:rPr>
              <a:t>PRESTAÇÃO DE CONTAS</a:t>
            </a:r>
            <a:endParaRPr lang="pt-BR" sz="5000" b="1" strike="noStrike" spc="-1" dirty="0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p15="http://schemas.microsoft.com/office/powerpoint/2012/main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Título 1"/>
          <p:cNvSpPr txBox="1"/>
          <p:nvPr/>
        </p:nvSpPr>
        <p:spPr>
          <a:xfrm>
            <a:off x="733680" y="744120"/>
            <a:ext cx="10515240" cy="81000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rmAutofit/>
          </a:bodyPr>
          <a:lstStyle/>
          <a:p>
            <a:pPr algn="ctr">
              <a:lnSpc>
                <a:spcPct val="90000"/>
              </a:lnSpc>
            </a:pPr>
            <a:r>
              <a:rPr lang="pt-BR" sz="4400" b="1" spc="-1" dirty="0" smtClean="0">
                <a:solidFill>
                  <a:srgbClr val="000000"/>
                </a:solidFill>
                <a:latin typeface="Calibri Light"/>
              </a:rPr>
              <a:t>PRESTAÇÃO DE CONTAS: CONCEITO</a:t>
            </a:r>
            <a:endParaRPr lang="pt-BR" sz="4400" b="1" strike="noStrike" spc="-1" dirty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75" name="Espaço Reservado para Conteúdo 2"/>
          <p:cNvSpPr txBox="1"/>
          <p:nvPr/>
        </p:nvSpPr>
        <p:spPr>
          <a:xfrm>
            <a:off x="446400" y="1593720"/>
            <a:ext cx="11073600" cy="4963680"/>
          </a:xfrm>
          <a:prstGeom prst="rect">
            <a:avLst/>
          </a:prstGeom>
          <a:noFill/>
          <a:ln w="0">
            <a:noFill/>
          </a:ln>
        </p:spPr>
        <p:txBody>
          <a:bodyPr>
            <a:normAutofit/>
          </a:bodyPr>
          <a:lstStyle/>
          <a:p>
            <a:pPr indent="-228240" algn="just">
              <a:lnSpc>
                <a:spcPct val="90000"/>
              </a:lnSpc>
              <a:spcBef>
                <a:spcPts val="1001"/>
              </a:spcBef>
              <a:tabLst>
                <a:tab pos="0" algn="l"/>
              </a:tabLst>
            </a:pPr>
            <a:r>
              <a:rPr lang="pt-BR" sz="3500" dirty="0"/>
              <a:t>A prestação de contas no âmbito municipal é um </a:t>
            </a:r>
            <a:r>
              <a:rPr lang="pt-BR" sz="3500" u="sng" dirty="0"/>
              <a:t>instrumento fundamental</a:t>
            </a:r>
            <a:r>
              <a:rPr lang="pt-BR" sz="3500" dirty="0"/>
              <a:t> para </a:t>
            </a:r>
            <a:r>
              <a:rPr lang="pt-BR" sz="3500" b="1" dirty="0"/>
              <a:t>garantir a transparência, a responsabilidade fiscal e o controle social na gestão pública</a:t>
            </a:r>
            <a:r>
              <a:rPr lang="pt-BR" sz="3500" dirty="0"/>
              <a:t>. Ela </a:t>
            </a:r>
            <a:r>
              <a:rPr lang="pt-BR" sz="3500" u="sng" dirty="0"/>
              <a:t>assegura</a:t>
            </a:r>
            <a:r>
              <a:rPr lang="pt-BR" sz="3500" dirty="0"/>
              <a:t> que os </a:t>
            </a:r>
            <a:r>
              <a:rPr lang="pt-BR" sz="3500" u="sng" dirty="0"/>
              <a:t>recursos públicos</a:t>
            </a:r>
            <a:r>
              <a:rPr lang="pt-BR" sz="3500" dirty="0"/>
              <a:t> sejam </a:t>
            </a:r>
            <a:r>
              <a:rPr lang="pt-BR" sz="3500" u="sng" dirty="0"/>
              <a:t>utilizados de maneira eficiente, legal e em benefício da coletividade</a:t>
            </a:r>
            <a:r>
              <a:rPr lang="pt-BR" sz="3500" dirty="0"/>
              <a:t>, além de permitir que a </a:t>
            </a:r>
            <a:r>
              <a:rPr lang="pt-BR" sz="3500" u="sng" dirty="0"/>
              <a:t>sociedade</a:t>
            </a:r>
            <a:r>
              <a:rPr lang="pt-BR" sz="3500" dirty="0"/>
              <a:t> </a:t>
            </a:r>
            <a:r>
              <a:rPr lang="pt-BR" sz="3500" u="sng" dirty="0"/>
              <a:t>acompanhe e fiscalize os atos</a:t>
            </a:r>
            <a:r>
              <a:rPr lang="pt-BR" sz="3500" dirty="0"/>
              <a:t> da administração municipal.</a:t>
            </a:r>
            <a:endParaRPr lang="pt-BR" sz="3500" b="0" strike="noStrike" spc="-1" dirty="0">
              <a:solidFill>
                <a:srgbClr val="000000"/>
              </a:solidFill>
              <a:latin typeface="Calibre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p15="http://schemas.microsoft.com/office/powerpoint/2012/main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Título 1"/>
          <p:cNvSpPr txBox="1"/>
          <p:nvPr/>
        </p:nvSpPr>
        <p:spPr>
          <a:xfrm>
            <a:off x="733680" y="744120"/>
            <a:ext cx="10515240" cy="81000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rmAutofit/>
          </a:bodyPr>
          <a:lstStyle/>
          <a:p>
            <a:pPr algn="ctr">
              <a:lnSpc>
                <a:spcPct val="90000"/>
              </a:lnSpc>
            </a:pPr>
            <a:r>
              <a:rPr lang="pt-BR" sz="4400" b="1" spc="-1" dirty="0" smtClean="0">
                <a:solidFill>
                  <a:srgbClr val="000000"/>
                </a:solidFill>
                <a:latin typeface="Calibri Light"/>
              </a:rPr>
              <a:t>PRESTAÇÃO DE CONTAS: FUNDAMENTOS</a:t>
            </a:r>
            <a:endParaRPr lang="pt-BR" sz="4400" b="1" strike="noStrike" spc="-1" dirty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75" name="Espaço Reservado para Conteúdo 2"/>
          <p:cNvSpPr txBox="1"/>
          <p:nvPr/>
        </p:nvSpPr>
        <p:spPr>
          <a:xfrm>
            <a:off x="446400" y="1593720"/>
            <a:ext cx="11073600" cy="4963680"/>
          </a:xfrm>
          <a:prstGeom prst="rect">
            <a:avLst/>
          </a:prstGeom>
          <a:noFill/>
          <a:ln w="0">
            <a:noFill/>
          </a:ln>
        </p:spPr>
        <p:txBody>
          <a:bodyPr>
            <a:normAutofit/>
          </a:bodyPr>
          <a:lstStyle/>
          <a:p>
            <a:pPr algn="just">
              <a:lnSpc>
                <a:spcPct val="115000"/>
              </a:lnSpc>
              <a:spcAft>
                <a:spcPts val="700"/>
              </a:spcAft>
            </a:pPr>
            <a:r>
              <a:rPr lang="pt-BR" sz="3600" kern="150" dirty="0">
                <a:latin typeface="Liberation Serif"/>
                <a:ea typeface="NSimSun" panose="02010609030101010101" pitchFamily="49" charset="-122"/>
                <a:cs typeface="Arial" panose="020B0604020202020204" pitchFamily="34" charset="0"/>
              </a:rPr>
              <a:t>A prestação de contas encontra amparo legal na </a:t>
            </a:r>
            <a:r>
              <a:rPr lang="pt-BR" sz="3600" u="sng" kern="150" dirty="0">
                <a:latin typeface="Liberation Serif"/>
                <a:ea typeface="NSimSun" panose="02010609030101010101" pitchFamily="49" charset="-122"/>
                <a:cs typeface="Arial" panose="020B0604020202020204" pitchFamily="34" charset="0"/>
              </a:rPr>
              <a:t>Constituição Federal de 1988, especialmente no artigo 70</a:t>
            </a:r>
            <a:r>
              <a:rPr lang="pt-BR" sz="3600" kern="150" dirty="0">
                <a:latin typeface="Liberation Serif"/>
                <a:ea typeface="NSimSun" panose="02010609030101010101" pitchFamily="49" charset="-122"/>
                <a:cs typeface="Arial" panose="020B0604020202020204" pitchFamily="34" charset="0"/>
              </a:rPr>
              <a:t>, que </a:t>
            </a:r>
            <a:r>
              <a:rPr lang="pt-BR" sz="3600" b="1" kern="150" dirty="0">
                <a:latin typeface="Liberation Serif"/>
                <a:ea typeface="NSimSun" panose="02010609030101010101" pitchFamily="49" charset="-122"/>
                <a:cs typeface="Arial" panose="020B0604020202020204" pitchFamily="34" charset="0"/>
              </a:rPr>
              <a:t>estabelece que todo aquele que administre recursos públicos deve prestar contas</a:t>
            </a:r>
            <a:r>
              <a:rPr lang="pt-BR" sz="3600" kern="150" dirty="0">
                <a:latin typeface="Liberation Serif"/>
                <a:ea typeface="NSimSun" panose="02010609030101010101" pitchFamily="49" charset="-122"/>
                <a:cs typeface="Arial" panose="020B0604020202020204" pitchFamily="34" charset="0"/>
              </a:rPr>
              <a:t>. </a:t>
            </a:r>
            <a:r>
              <a:rPr lang="pt-BR" sz="3600" u="sng" kern="150" dirty="0">
                <a:latin typeface="Liberation Serif"/>
                <a:ea typeface="NSimSun" panose="02010609030101010101" pitchFamily="49" charset="-122"/>
                <a:cs typeface="Arial" panose="020B0604020202020204" pitchFamily="34" charset="0"/>
              </a:rPr>
              <a:t>Leis infraconstitucionais, como a Lei de Responsabilidade Fiscal (LC nº 101/2000) e a Lei nº 4.320/64</a:t>
            </a:r>
            <a:r>
              <a:rPr lang="pt-BR" sz="3600" kern="150" dirty="0">
                <a:latin typeface="Liberation Serif"/>
                <a:ea typeface="NSimSun" panose="02010609030101010101" pitchFamily="49" charset="-122"/>
                <a:cs typeface="Arial" panose="020B0604020202020204" pitchFamily="34" charset="0"/>
              </a:rPr>
              <a:t>, também regulam esse dever. </a:t>
            </a:r>
            <a:endParaRPr lang="pt-BR" sz="3500" b="0" strike="noStrike" spc="-1" dirty="0">
              <a:solidFill>
                <a:srgbClr val="000000"/>
              </a:solidFill>
              <a:latin typeface="Calibre"/>
            </a:endParaRPr>
          </a:p>
        </p:txBody>
      </p:sp>
    </p:spTree>
    <p:extLst>
      <p:ext uri="{BB962C8B-B14F-4D97-AF65-F5344CB8AC3E}">
        <p14:creationId xmlns:p14="http://schemas.microsoft.com/office/powerpoint/2010/main" val="2846197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p15="http://schemas.microsoft.com/office/powerpoint/2012/main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Título 1"/>
          <p:cNvSpPr txBox="1"/>
          <p:nvPr/>
        </p:nvSpPr>
        <p:spPr>
          <a:xfrm>
            <a:off x="733680" y="744120"/>
            <a:ext cx="10515240" cy="81000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rmAutofit/>
          </a:bodyPr>
          <a:lstStyle/>
          <a:p>
            <a:pPr algn="ctr">
              <a:lnSpc>
                <a:spcPct val="90000"/>
              </a:lnSpc>
            </a:pPr>
            <a:r>
              <a:rPr lang="pt-BR" sz="4400" b="1" spc="-1" dirty="0" smtClean="0">
                <a:solidFill>
                  <a:srgbClr val="000000"/>
                </a:solidFill>
                <a:latin typeface="Calibri Light"/>
              </a:rPr>
              <a:t>PRESTAÇÃO DE CONTAS: MOTIVAÇÕES</a:t>
            </a:r>
            <a:endParaRPr lang="pt-BR" sz="4400" b="1" strike="noStrike" spc="-1" dirty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75" name="Espaço Reservado para Conteúdo 2"/>
          <p:cNvSpPr txBox="1"/>
          <p:nvPr/>
        </p:nvSpPr>
        <p:spPr>
          <a:xfrm>
            <a:off x="446400" y="1593720"/>
            <a:ext cx="11073600" cy="4963680"/>
          </a:xfrm>
          <a:prstGeom prst="rect">
            <a:avLst/>
          </a:prstGeom>
          <a:noFill/>
          <a:ln w="0">
            <a:noFill/>
          </a:ln>
        </p:spPr>
        <p:txBody>
          <a:bodyPr>
            <a:normAutofit fontScale="92500"/>
          </a:bodyPr>
          <a:lstStyle/>
          <a:p>
            <a:pPr algn="just">
              <a:lnSpc>
                <a:spcPct val="115000"/>
              </a:lnSpc>
              <a:spcAft>
                <a:spcPts val="700"/>
              </a:spcAft>
            </a:pPr>
            <a:r>
              <a:rPr lang="pt-BR" sz="3600" kern="150" dirty="0">
                <a:latin typeface="Liberation Serif"/>
                <a:ea typeface="NSimSun" panose="02010609030101010101" pitchFamily="49" charset="-122"/>
                <a:cs typeface="Arial" panose="020B0604020202020204" pitchFamily="34" charset="0"/>
              </a:rPr>
              <a:t>A motivação principal é </a:t>
            </a:r>
            <a:r>
              <a:rPr lang="pt-BR" sz="3600" b="1" kern="150" dirty="0">
                <a:latin typeface="Liberation Serif"/>
                <a:ea typeface="NSimSun" panose="02010609030101010101" pitchFamily="49" charset="-122"/>
                <a:cs typeface="Arial" panose="020B0604020202020204" pitchFamily="34" charset="0"/>
              </a:rPr>
              <a:t>garantir que os gestores públicos ajam com transparência e que os recursos sejam aplicados de acordo com os princípios da legalidade, moralidade, eficiência e interesse público</a:t>
            </a:r>
            <a:r>
              <a:rPr lang="pt-BR" sz="3600" kern="150" dirty="0">
                <a:latin typeface="Liberation Serif"/>
                <a:ea typeface="NSimSun" panose="02010609030101010101" pitchFamily="49" charset="-122"/>
                <a:cs typeface="Arial" panose="020B0604020202020204" pitchFamily="34" charset="0"/>
              </a:rPr>
              <a:t>.</a:t>
            </a:r>
          </a:p>
          <a:p>
            <a:pPr algn="just"/>
            <a:r>
              <a:rPr lang="pt-BR" sz="3600" dirty="0">
                <a:latin typeface="Liberation Serif"/>
                <a:ea typeface="NSimSun" panose="02010609030101010101" pitchFamily="49" charset="-122"/>
                <a:cs typeface="Arial" panose="020B0604020202020204" pitchFamily="34" charset="0"/>
              </a:rPr>
              <a:t>Além disso, </a:t>
            </a:r>
            <a:r>
              <a:rPr lang="pt-BR" sz="3600" b="1" dirty="0">
                <a:latin typeface="Liberation Serif"/>
                <a:ea typeface="NSimSun" panose="02010609030101010101" pitchFamily="49" charset="-122"/>
                <a:cs typeface="Arial" panose="020B0604020202020204" pitchFamily="34" charset="0"/>
              </a:rPr>
              <a:t>a prestação de contas permite a avaliação da eficácia das políticas públicas e programas implementados</a:t>
            </a:r>
            <a:r>
              <a:rPr lang="pt-BR" sz="3600" dirty="0">
                <a:latin typeface="Liberation Serif"/>
                <a:ea typeface="NSimSun" panose="02010609030101010101" pitchFamily="49" charset="-122"/>
                <a:cs typeface="Arial" panose="020B0604020202020204" pitchFamily="34" charset="0"/>
              </a:rPr>
              <a:t>, sendo um </a:t>
            </a:r>
            <a:r>
              <a:rPr lang="pt-BR" sz="3600" u="sng" dirty="0">
                <a:latin typeface="Liberation Serif"/>
                <a:ea typeface="NSimSun" panose="02010609030101010101" pitchFamily="49" charset="-122"/>
                <a:cs typeface="Arial" panose="020B0604020202020204" pitchFamily="34" charset="0"/>
              </a:rPr>
              <a:t>mecanismo essencial de governança e credibilidade institucional</a:t>
            </a:r>
            <a:r>
              <a:rPr lang="pt-BR" sz="3600" dirty="0">
                <a:latin typeface="Liberation Serif"/>
                <a:ea typeface="NSimSun" panose="02010609030101010101" pitchFamily="49" charset="-122"/>
                <a:cs typeface="Arial" panose="020B0604020202020204" pitchFamily="34" charset="0"/>
              </a:rPr>
              <a:t>.</a:t>
            </a:r>
            <a:endParaRPr lang="pt-BR" sz="3500" spc="-1" dirty="0">
              <a:solidFill>
                <a:srgbClr val="000000"/>
              </a:solidFill>
              <a:latin typeface="Calibre"/>
            </a:endParaRPr>
          </a:p>
        </p:txBody>
      </p:sp>
    </p:spTree>
    <p:extLst>
      <p:ext uri="{BB962C8B-B14F-4D97-AF65-F5344CB8AC3E}">
        <p14:creationId xmlns:p14="http://schemas.microsoft.com/office/powerpoint/2010/main" val="10957538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p15="http://schemas.microsoft.com/office/powerpoint/2012/main"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5526</TotalTime>
  <Words>1898</Words>
  <Application>Microsoft Office PowerPoint</Application>
  <PresentationFormat>Widescreen</PresentationFormat>
  <Paragraphs>131</Paragraphs>
  <Slides>59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13</vt:i4>
      </vt:variant>
      <vt:variant>
        <vt:lpstr>Tema</vt:lpstr>
      </vt:variant>
      <vt:variant>
        <vt:i4>3</vt:i4>
      </vt:variant>
      <vt:variant>
        <vt:lpstr>Títulos de slides</vt:lpstr>
      </vt:variant>
      <vt:variant>
        <vt:i4>59</vt:i4>
      </vt:variant>
    </vt:vector>
  </HeadingPairs>
  <TitlesOfParts>
    <vt:vector size="75" baseType="lpstr">
      <vt:lpstr>Microsoft YaHei</vt:lpstr>
      <vt:lpstr>NSimSun</vt:lpstr>
      <vt:lpstr>Arial</vt:lpstr>
      <vt:lpstr>Calibre</vt:lpstr>
      <vt:lpstr>Calibri</vt:lpstr>
      <vt:lpstr>Calibri Light</vt:lpstr>
      <vt:lpstr>DejaVu Sans</vt:lpstr>
      <vt:lpstr>Liberation Serif</vt:lpstr>
      <vt:lpstr>Open Sans</vt:lpstr>
      <vt:lpstr>OpenSymbol</vt:lpstr>
      <vt:lpstr>Symbol</vt:lpstr>
      <vt:lpstr>Times New Roman</vt:lpstr>
      <vt:lpstr>Wingdings</vt:lpstr>
      <vt:lpstr>Office Theme</vt:lpstr>
      <vt:lpstr>Office Theme</vt:lpstr>
      <vt:lpstr>Office Theme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subject/>
  <dc:creator>Usuário</dc:creator>
  <dc:description/>
  <cp:lastModifiedBy>Usuario</cp:lastModifiedBy>
  <cp:revision>422</cp:revision>
  <dcterms:created xsi:type="dcterms:W3CDTF">2021-01-15T17:03:51Z</dcterms:created>
  <dcterms:modified xsi:type="dcterms:W3CDTF">2025-07-01T15:31:25Z</dcterms:modified>
  <dc:language>pt-BR</dc:languag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PresentationFormat">
    <vt:lpwstr>Widescreen</vt:lpwstr>
  </property>
  <property fmtid="{D5CDD505-2E9C-101B-9397-08002B2CF9AE}" pid="3" name="Slides">
    <vt:i4>59</vt:i4>
  </property>
</Properties>
</file>